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2" r:id="rId7"/>
    <p:sldId id="263" r:id="rId8"/>
    <p:sldId id="265" r:id="rId9"/>
    <p:sldId id="266" r:id="rId10"/>
    <p:sldId id="272" r:id="rId11"/>
    <p:sldId id="261" r:id="rId12"/>
    <p:sldId id="268" r:id="rId13"/>
    <p:sldId id="269" r:id="rId14"/>
    <p:sldId id="260" r:id="rId15"/>
    <p:sldId id="271" r:id="rId16"/>
    <p:sldId id="270" r:id="rId17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DEE350-C6C9-4885-A227-76CAA5343D42}" v="302" dt="2024-03-12T12:43:03.6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800C2881-9B0A-7528-1EF3-B325E38BA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Undirtitill 2">
            <a:extLst>
              <a:ext uri="{FF2B5EF4-FFF2-40B4-BE49-F238E27FC236}">
                <a16:creationId xmlns:a16="http://schemas.microsoft.com/office/drawing/2014/main" id="{F1ABEA1E-19C6-0E4F-4D89-5DFB36F13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s-IS"/>
              <a:t>Smelltu til að breyta stíl aðalundirtitla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219A8387-8C1A-4297-4C0A-118E27C1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2F005E9C-A6EF-83B1-608F-C9E077500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BB7B969F-98F8-AFAC-6B09-568A8686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1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B582B738-9C6D-FE13-5B12-18EFF2BB0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lóðrétts texta 2">
            <a:extLst>
              <a:ext uri="{FF2B5EF4-FFF2-40B4-BE49-F238E27FC236}">
                <a16:creationId xmlns:a16="http://schemas.microsoft.com/office/drawing/2014/main" id="{350A4194-AA32-33CD-B2D4-F13E5A3FE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C2938607-4A57-CD8A-FA54-8A5464F5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766C7F5A-2942-6AC7-4346-FDB51D037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462338B0-8346-8C95-98EE-D1C13730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3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óðréttur titill 1">
            <a:extLst>
              <a:ext uri="{FF2B5EF4-FFF2-40B4-BE49-F238E27FC236}">
                <a16:creationId xmlns:a16="http://schemas.microsoft.com/office/drawing/2014/main" id="{52E0A8F0-1B7B-0FC2-36E1-2764ED775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lóðrétts texta 2">
            <a:extLst>
              <a:ext uri="{FF2B5EF4-FFF2-40B4-BE49-F238E27FC236}">
                <a16:creationId xmlns:a16="http://schemas.microsoft.com/office/drawing/2014/main" id="{A73DF4B0-48C6-9B8F-412A-C7391632F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0393CAA2-8FB0-610B-7A38-694B59CA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E49CA55D-4A0F-6F0B-BC40-FB3A7F8B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FFB67F87-4310-D861-639A-A185B7D4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099F2726-9696-E5A8-CE32-4345C146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8308B4B5-6EBC-9C9F-1B1E-6856F237B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583C9284-A943-A2C9-5C71-84E037AB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0A280D3B-E6D1-3768-E315-47AEFFC3C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A9FD646A-889C-1B97-BCFF-E7F2273E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2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0D37E830-9D11-A671-D4BE-00FCBB9C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9ED3C95A-FF8E-5139-A4B8-5355CCFEE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64233A25-97E0-12CD-5CEF-2DC8B74E0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15B9F562-C7B8-416A-7D6D-C29A8FE3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7F963C3A-0B7C-3251-4321-8372B699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0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97CA0635-E3B4-9A22-4987-DAFB59B0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133B12A6-EACD-3F5D-EE86-416F4C4B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7C9692D7-BF27-308B-A01B-B84D95EA1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84F8870B-3346-D45E-DC7B-1523AB17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0DDFB937-4832-C037-C297-D60E51E8C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C8A00E1A-0EF6-2354-3BFE-F8BC31818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7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BF4BBAA8-CA61-D170-5841-F1D200BC8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38F6CD72-D5CA-734A-7B1F-F61E23AFF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F781CBB1-9BA3-37CE-1EBF-D2C25D0D6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6DEF085E-8ED9-AE37-501B-4D01DB6DA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6" name="Staðgengill efnis 5">
            <a:extLst>
              <a:ext uri="{FF2B5EF4-FFF2-40B4-BE49-F238E27FC236}">
                <a16:creationId xmlns:a16="http://schemas.microsoft.com/office/drawing/2014/main" id="{48FE19DF-2015-5B52-FF34-D4F8DCC2A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7" name="Dagsetningarstaðgengill 6">
            <a:extLst>
              <a:ext uri="{FF2B5EF4-FFF2-40B4-BE49-F238E27FC236}">
                <a16:creationId xmlns:a16="http://schemas.microsoft.com/office/drawing/2014/main" id="{97458100-372F-2456-D42E-69B342163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Síðufótarstaðgengill 7">
            <a:extLst>
              <a:ext uri="{FF2B5EF4-FFF2-40B4-BE49-F238E27FC236}">
                <a16:creationId xmlns:a16="http://schemas.microsoft.com/office/drawing/2014/main" id="{0D8CBE00-BE34-4A7F-841A-BDBE46FE7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yggnunúmersstaðgengill 8">
            <a:extLst>
              <a:ext uri="{FF2B5EF4-FFF2-40B4-BE49-F238E27FC236}">
                <a16:creationId xmlns:a16="http://schemas.microsoft.com/office/drawing/2014/main" id="{5CB67680-7836-6F47-AB02-C4D98CEB4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0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B5C3C908-95BB-F112-D66E-1F06D8EC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Dagsetningarstaðgengill 2">
            <a:extLst>
              <a:ext uri="{FF2B5EF4-FFF2-40B4-BE49-F238E27FC236}">
                <a16:creationId xmlns:a16="http://schemas.microsoft.com/office/drawing/2014/main" id="{3D79A948-DC27-4672-04C9-2E5835A6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íðufótarstaðgengill 3">
            <a:extLst>
              <a:ext uri="{FF2B5EF4-FFF2-40B4-BE49-F238E27FC236}">
                <a16:creationId xmlns:a16="http://schemas.microsoft.com/office/drawing/2014/main" id="{BA1C051E-9CC6-53F8-D423-4C7BD8F6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yggnunúmersstaðgengill 4">
            <a:extLst>
              <a:ext uri="{FF2B5EF4-FFF2-40B4-BE49-F238E27FC236}">
                <a16:creationId xmlns:a16="http://schemas.microsoft.com/office/drawing/2014/main" id="{858419FD-2281-2C1A-50FE-27F48725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5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>
            <a:extLst>
              <a:ext uri="{FF2B5EF4-FFF2-40B4-BE49-F238E27FC236}">
                <a16:creationId xmlns:a16="http://schemas.microsoft.com/office/drawing/2014/main" id="{C9097134-C445-64A8-2A08-CCF68C4C6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Síðufótarstaðgengill 2">
            <a:extLst>
              <a:ext uri="{FF2B5EF4-FFF2-40B4-BE49-F238E27FC236}">
                <a16:creationId xmlns:a16="http://schemas.microsoft.com/office/drawing/2014/main" id="{2FE0F478-4181-C3FA-BF6D-99A3481F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yggnunúmersstaðgengill 3">
            <a:extLst>
              <a:ext uri="{FF2B5EF4-FFF2-40B4-BE49-F238E27FC236}">
                <a16:creationId xmlns:a16="http://schemas.microsoft.com/office/drawing/2014/main" id="{BFB60070-3522-E414-C09A-5C278DC5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4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BF277690-0255-CAD9-86C1-C42BCC06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0F8855B1-0B63-FD45-1828-54A0C187B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7948008D-F9A4-28E4-9156-D28719FEB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A75ED0FA-E6FA-2506-2307-158EA395D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9E815CAE-DC67-450D-7EA6-459F73A23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041017A6-188A-3D64-B749-7D7BBC4B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3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E0DB7A1F-C6CD-4092-5760-13BEE9D49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myndar 2">
            <a:extLst>
              <a:ext uri="{FF2B5EF4-FFF2-40B4-BE49-F238E27FC236}">
                <a16:creationId xmlns:a16="http://schemas.microsoft.com/office/drawing/2014/main" id="{30481C99-4C40-12FE-97AE-99023D650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BC96B03F-9C1F-83D5-DDCC-5D3CF0A15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BF54DD58-4C4F-CF1F-DBE1-61641814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6E1F271B-02C5-2892-57FF-5D69B2A2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9A2D90F0-E56F-8402-CE35-AE0A105C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6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sstaðgengill 1">
            <a:extLst>
              <a:ext uri="{FF2B5EF4-FFF2-40B4-BE49-F238E27FC236}">
                <a16:creationId xmlns:a16="http://schemas.microsoft.com/office/drawing/2014/main" id="{DEF47141-A31D-E1C4-149E-3726C747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E1C96FB6-0ADE-7429-969B-3ECF6FB67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F3D6B8BD-9231-9653-C20D-B0DCF1EBA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743F4-8769-40B4-85DF-6CB8DE9F66AA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AD6AE727-3314-97F3-A725-890391247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681D6430-41EE-8C76-5CBC-68F4E5E82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7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377CD11D-24CA-16A9-0E28-49C17ECE0E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Áfangaval</a:t>
            </a:r>
            <a:r>
              <a:rPr lang="en-GB" dirty="0"/>
              <a:t> </a:t>
            </a:r>
            <a:r>
              <a:rPr lang="en-GB" dirty="0" err="1"/>
              <a:t>haust</a:t>
            </a:r>
            <a:r>
              <a:rPr lang="en-GB" dirty="0"/>
              <a:t> 2024</a:t>
            </a:r>
            <a:endParaRPr lang="is-IS" dirty="0"/>
          </a:p>
        </p:txBody>
      </p:sp>
      <p:sp>
        <p:nvSpPr>
          <p:cNvPr id="3" name="Undirtitill 2">
            <a:extLst>
              <a:ext uri="{FF2B5EF4-FFF2-40B4-BE49-F238E27FC236}">
                <a16:creationId xmlns:a16="http://schemas.microsoft.com/office/drawing/2014/main" id="{958F883C-ADD4-A9E1-0605-10943D738B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Samfélagsgreinar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8351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0BF10D25-B703-B2BA-DEC4-47C3A68B6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SÁLF2SF05 – </a:t>
            </a:r>
            <a:r>
              <a:rPr lang="en-GB" dirty="0" err="1"/>
              <a:t>Inngangur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sálfræði</a:t>
            </a:r>
            <a:endParaRPr lang="is-IS" dirty="0"/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984876B0-95D0-0144-B3AF-19FA4308E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530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/>
              <a:t>Við</a:t>
            </a:r>
            <a:r>
              <a:rPr lang="en-GB" b="1" dirty="0"/>
              <a:t> </a:t>
            </a:r>
            <a:r>
              <a:rPr lang="en-GB" b="1" dirty="0" err="1"/>
              <a:t>pælum</a:t>
            </a:r>
            <a:r>
              <a:rPr lang="en-GB" b="1" dirty="0"/>
              <a:t> </a:t>
            </a:r>
            <a:r>
              <a:rPr lang="en-GB" b="1" dirty="0" err="1"/>
              <a:t>m.a.</a:t>
            </a:r>
            <a:r>
              <a:rPr lang="en-GB" b="1" dirty="0"/>
              <a:t> í </a:t>
            </a:r>
            <a:r>
              <a:rPr lang="en-GB" b="1" dirty="0" err="1"/>
              <a:t>þessum</a:t>
            </a:r>
            <a:r>
              <a:rPr lang="en-GB" b="1" dirty="0"/>
              <a:t> í </a:t>
            </a:r>
            <a:r>
              <a:rPr lang="en-GB" b="1" dirty="0" err="1"/>
              <a:t>spurningum</a:t>
            </a:r>
            <a:r>
              <a:rPr lang="en-GB" b="1" dirty="0"/>
              <a:t> í </a:t>
            </a:r>
            <a:r>
              <a:rPr lang="en-GB" b="1" dirty="0" err="1"/>
              <a:t>áfanganum</a:t>
            </a:r>
            <a:r>
              <a:rPr lang="en-GB" b="1" dirty="0"/>
              <a:t>:</a:t>
            </a:r>
          </a:p>
          <a:p>
            <a:r>
              <a:rPr lang="en-GB" sz="2400" dirty="0" err="1"/>
              <a:t>Hvað</a:t>
            </a:r>
            <a:r>
              <a:rPr lang="en-GB" sz="2400" dirty="0"/>
              <a:t> </a:t>
            </a:r>
            <a:r>
              <a:rPr lang="en-GB" sz="2400" dirty="0" err="1"/>
              <a:t>hefur</a:t>
            </a:r>
            <a:r>
              <a:rPr lang="en-GB" sz="2400" dirty="0"/>
              <a:t> </a:t>
            </a:r>
            <a:r>
              <a:rPr lang="en-GB" sz="2400" dirty="0" err="1"/>
              <a:t>áhrif</a:t>
            </a:r>
            <a:r>
              <a:rPr lang="en-GB" sz="2400" dirty="0"/>
              <a:t> á </a:t>
            </a:r>
            <a:r>
              <a:rPr lang="en-GB" sz="2400" dirty="0" err="1"/>
              <a:t>hegðun</a:t>
            </a:r>
            <a:r>
              <a:rPr lang="en-GB" sz="2400" dirty="0"/>
              <a:t>? </a:t>
            </a:r>
          </a:p>
          <a:p>
            <a:r>
              <a:rPr lang="en-GB" sz="2400" dirty="0" err="1"/>
              <a:t>Af</a:t>
            </a:r>
            <a:r>
              <a:rPr lang="en-GB" sz="2400" dirty="0"/>
              <a:t> </a:t>
            </a:r>
            <a:r>
              <a:rPr lang="en-GB" sz="2400" dirty="0" err="1"/>
              <a:t>hverju</a:t>
            </a:r>
            <a:r>
              <a:rPr lang="en-GB" sz="2400" dirty="0"/>
              <a:t> er </a:t>
            </a:r>
            <a:r>
              <a:rPr lang="en-GB" sz="2400" dirty="0" err="1"/>
              <a:t>skammtímaminnið</a:t>
            </a:r>
            <a:r>
              <a:rPr lang="en-GB" sz="2400" dirty="0"/>
              <a:t> </a:t>
            </a:r>
            <a:r>
              <a:rPr lang="en-GB" sz="2400" dirty="0" err="1"/>
              <a:t>takmarkað</a:t>
            </a:r>
            <a:r>
              <a:rPr lang="en-GB" sz="2400" dirty="0"/>
              <a:t>? </a:t>
            </a:r>
          </a:p>
          <a:p>
            <a:r>
              <a:rPr lang="en-GB" sz="2400" dirty="0" err="1"/>
              <a:t>Eru</a:t>
            </a:r>
            <a:r>
              <a:rPr lang="en-GB" sz="2400" dirty="0"/>
              <a:t> </a:t>
            </a:r>
            <a:r>
              <a:rPr lang="en-GB" sz="2400" dirty="0" err="1"/>
              <a:t>falskar</a:t>
            </a:r>
            <a:r>
              <a:rPr lang="en-GB" sz="2400" dirty="0"/>
              <a:t> </a:t>
            </a:r>
            <a:r>
              <a:rPr lang="en-GB" sz="2400" dirty="0" err="1"/>
              <a:t>minningar</a:t>
            </a:r>
            <a:r>
              <a:rPr lang="en-GB" sz="2400" dirty="0"/>
              <a:t> </a:t>
            </a:r>
            <a:r>
              <a:rPr lang="en-GB" sz="2400" dirty="0" err="1"/>
              <a:t>til</a:t>
            </a:r>
            <a:r>
              <a:rPr lang="en-GB" sz="2400" dirty="0"/>
              <a:t>? </a:t>
            </a:r>
          </a:p>
          <a:p>
            <a:r>
              <a:rPr lang="en-GB" sz="2400" dirty="0" err="1"/>
              <a:t>Af</a:t>
            </a:r>
            <a:r>
              <a:rPr lang="en-GB" sz="2400" dirty="0"/>
              <a:t> </a:t>
            </a:r>
            <a:r>
              <a:rPr lang="en-GB" sz="2400" dirty="0" err="1"/>
              <a:t>hverju</a:t>
            </a:r>
            <a:r>
              <a:rPr lang="en-GB" sz="2400" dirty="0"/>
              <a:t> </a:t>
            </a:r>
            <a:r>
              <a:rPr lang="en-GB" sz="2400" dirty="0" err="1"/>
              <a:t>verður</a:t>
            </a:r>
            <a:r>
              <a:rPr lang="en-GB" sz="2400" dirty="0"/>
              <a:t> </a:t>
            </a:r>
            <a:r>
              <a:rPr lang="en-GB" sz="2400" dirty="0" err="1"/>
              <a:t>kötturinn</a:t>
            </a:r>
            <a:r>
              <a:rPr lang="en-GB" sz="2400" dirty="0"/>
              <a:t> </a:t>
            </a:r>
            <a:r>
              <a:rPr lang="en-GB" sz="2400" dirty="0" err="1"/>
              <a:t>minn</a:t>
            </a:r>
            <a:r>
              <a:rPr lang="en-GB" sz="2400" dirty="0"/>
              <a:t> </a:t>
            </a:r>
            <a:r>
              <a:rPr lang="en-GB" sz="2400" dirty="0" err="1"/>
              <a:t>spenntur</a:t>
            </a:r>
            <a:r>
              <a:rPr lang="en-GB" sz="2400" dirty="0"/>
              <a:t> </a:t>
            </a:r>
            <a:r>
              <a:rPr lang="en-GB" sz="2400" dirty="0" err="1"/>
              <a:t>þegar</a:t>
            </a:r>
            <a:r>
              <a:rPr lang="en-GB" sz="2400" dirty="0"/>
              <a:t> </a:t>
            </a:r>
            <a:r>
              <a:rPr lang="en-GB" sz="2400" dirty="0" err="1"/>
              <a:t>hann</a:t>
            </a:r>
            <a:r>
              <a:rPr lang="en-GB" sz="2400" dirty="0"/>
              <a:t> </a:t>
            </a:r>
            <a:r>
              <a:rPr lang="en-GB" sz="2400" dirty="0" err="1"/>
              <a:t>heyrir</a:t>
            </a:r>
            <a:r>
              <a:rPr lang="en-GB" sz="2400" dirty="0"/>
              <a:t> </a:t>
            </a:r>
            <a:r>
              <a:rPr lang="en-GB" sz="2400" dirty="0" err="1"/>
              <a:t>mig</a:t>
            </a:r>
            <a:r>
              <a:rPr lang="en-GB" sz="2400" dirty="0"/>
              <a:t> </a:t>
            </a:r>
            <a:r>
              <a:rPr lang="en-GB" sz="2400" dirty="0" err="1"/>
              <a:t>opna</a:t>
            </a:r>
            <a:r>
              <a:rPr lang="en-GB" sz="2400" dirty="0"/>
              <a:t> </a:t>
            </a:r>
            <a:r>
              <a:rPr lang="en-GB" sz="2400" dirty="0" err="1"/>
              <a:t>matarskúffuna</a:t>
            </a:r>
            <a:r>
              <a:rPr lang="en-GB" sz="2400" dirty="0"/>
              <a:t>? </a:t>
            </a:r>
          </a:p>
          <a:p>
            <a:r>
              <a:rPr lang="en-GB" sz="2400" dirty="0" err="1"/>
              <a:t>Gagnast</a:t>
            </a:r>
            <a:r>
              <a:rPr lang="en-GB" sz="2400" dirty="0"/>
              <a:t> </a:t>
            </a:r>
            <a:r>
              <a:rPr lang="en-GB" sz="2400" dirty="0" err="1"/>
              <a:t>gervigreind</a:t>
            </a:r>
            <a:r>
              <a:rPr lang="en-GB" sz="2400" dirty="0"/>
              <a:t> í </a:t>
            </a:r>
            <a:r>
              <a:rPr lang="en-GB" sz="2400" dirty="0" err="1"/>
              <a:t>sálfræðirannsóknum</a:t>
            </a:r>
            <a:r>
              <a:rPr lang="en-GB" sz="2400" dirty="0"/>
              <a:t>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is-IS" sz="2400" dirty="0"/>
          </a:p>
        </p:txBody>
      </p:sp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050F2A51-3297-DE34-69BA-33B2B8B11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b="1" dirty="0" err="1"/>
              <a:t>Undanfari</a:t>
            </a:r>
            <a:r>
              <a:rPr lang="en-GB" b="1" dirty="0"/>
              <a:t>: </a:t>
            </a:r>
          </a:p>
          <a:p>
            <a:r>
              <a:rPr lang="en-GB" dirty="0" err="1"/>
              <a:t>Enginn</a:t>
            </a:r>
            <a:r>
              <a:rPr lang="en-GB" dirty="0"/>
              <a:t> </a:t>
            </a:r>
            <a:r>
              <a:rPr lang="en-GB" dirty="0" err="1"/>
              <a:t>undanfari</a:t>
            </a:r>
            <a:r>
              <a:rPr lang="en-GB" dirty="0"/>
              <a:t> </a:t>
            </a:r>
          </a:p>
          <a:p>
            <a:r>
              <a:rPr lang="is-IS" b="1" dirty="0"/>
              <a:t>Námsmat: </a:t>
            </a:r>
          </a:p>
          <a:p>
            <a:r>
              <a:rPr lang="is-IS" dirty="0"/>
              <a:t>Símat – verkefni og lotupróf</a:t>
            </a:r>
          </a:p>
          <a:p>
            <a:r>
              <a:rPr lang="is-IS" b="1" dirty="0"/>
              <a:t>Kennslubækur: </a:t>
            </a:r>
          </a:p>
          <a:p>
            <a:r>
              <a:rPr lang="is-IS" dirty="0"/>
              <a:t>Inngangur að sálfræði eftir Kristján Guðmundsson og Lilju Ósk Úlfarsdóttur</a:t>
            </a:r>
          </a:p>
          <a:p>
            <a:r>
              <a:rPr lang="en-GB" b="1" dirty="0" err="1"/>
              <a:t>Af</a:t>
            </a:r>
            <a:r>
              <a:rPr lang="en-GB" b="1" dirty="0"/>
              <a:t> </a:t>
            </a:r>
            <a:r>
              <a:rPr lang="en-GB" b="1" dirty="0" err="1"/>
              <a:t>hverju</a:t>
            </a:r>
            <a:r>
              <a:rPr lang="en-GB" b="1" dirty="0"/>
              <a:t> </a:t>
            </a:r>
            <a:r>
              <a:rPr lang="en-GB" b="1" dirty="0" err="1"/>
              <a:t>þessi</a:t>
            </a:r>
            <a:r>
              <a:rPr lang="en-GB" b="1" dirty="0"/>
              <a:t> </a:t>
            </a:r>
            <a:r>
              <a:rPr lang="en-GB" b="1" dirty="0" err="1"/>
              <a:t>áfangi</a:t>
            </a:r>
            <a:r>
              <a:rPr lang="en-GB" b="1" dirty="0"/>
              <a:t>? </a:t>
            </a:r>
            <a:endParaRPr lang="is-IS" b="1" dirty="0"/>
          </a:p>
          <a:p>
            <a:r>
              <a:rPr lang="is-IS" dirty="0"/>
              <a:t>Þessi áfangi er gagnlegur öllum þeim sem vilja skilja grunnforsendur fyrir hegðun mannsins. Fjallað er sérstakleg um mótun hegðunar, minni og hugræna úrvinnslu. </a:t>
            </a:r>
          </a:p>
        </p:txBody>
      </p:sp>
      <p:pic>
        <p:nvPicPr>
          <p:cNvPr id="3" name="Mynd 2">
            <a:extLst>
              <a:ext uri="{FF2B5EF4-FFF2-40B4-BE49-F238E27FC236}">
                <a16:creationId xmlns:a16="http://schemas.microsoft.com/office/drawing/2014/main" id="{43645BC4-BEB1-F53D-E217-4E1D4360E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288" y="4911854"/>
            <a:ext cx="2756245" cy="160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76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2F154287-3A8D-5139-BCD1-517F7B273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Afbrigðasálfræði</a:t>
            </a:r>
            <a:r>
              <a:rPr lang="en-GB" dirty="0"/>
              <a:t> – SÁLF3GG05</a:t>
            </a:r>
            <a:endParaRPr lang="is-IS" dirty="0"/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09D64E45-5318-369A-E5D3-9EA845D34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992187"/>
            <a:ext cx="6172200" cy="4873625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/>
              <a:t>Við</a:t>
            </a:r>
            <a:r>
              <a:rPr lang="en-GB" b="1" dirty="0"/>
              <a:t> </a:t>
            </a:r>
            <a:r>
              <a:rPr lang="en-GB" b="1" dirty="0" err="1"/>
              <a:t>pælum</a:t>
            </a:r>
            <a:r>
              <a:rPr lang="en-GB" b="1" dirty="0"/>
              <a:t> </a:t>
            </a:r>
            <a:r>
              <a:rPr lang="en-GB" b="1" dirty="0" err="1"/>
              <a:t>m.a.</a:t>
            </a:r>
            <a:r>
              <a:rPr lang="en-GB" b="1" dirty="0"/>
              <a:t> í </a:t>
            </a:r>
            <a:r>
              <a:rPr lang="en-GB" b="1" dirty="0" err="1"/>
              <a:t>þessum</a:t>
            </a:r>
            <a:r>
              <a:rPr lang="en-GB" b="1" dirty="0"/>
              <a:t> í </a:t>
            </a:r>
            <a:r>
              <a:rPr lang="en-GB" b="1" dirty="0" err="1"/>
              <a:t>spurningum</a:t>
            </a:r>
            <a:r>
              <a:rPr lang="en-GB" b="1" dirty="0"/>
              <a:t> í </a:t>
            </a:r>
            <a:r>
              <a:rPr lang="en-GB" b="1" dirty="0" err="1"/>
              <a:t>áfanganum</a:t>
            </a:r>
            <a:r>
              <a:rPr lang="en-GB" b="1" dirty="0"/>
              <a:t>:</a:t>
            </a:r>
          </a:p>
          <a:p>
            <a:r>
              <a:rPr lang="is-IS" dirty="0"/>
              <a:t>Hvað eru geðraskanir?</a:t>
            </a:r>
          </a:p>
          <a:p>
            <a:r>
              <a:rPr lang="is-IS" dirty="0"/>
              <a:t>Af hverju er kvíði svona algengur? </a:t>
            </a:r>
          </a:p>
          <a:p>
            <a:r>
              <a:rPr lang="is-IS" dirty="0"/>
              <a:t>Hvernig er hægt að láta sér líða betur? </a:t>
            </a:r>
          </a:p>
          <a:p>
            <a:r>
              <a:rPr lang="is-IS" dirty="0"/>
              <a:t>Hvað er eiginlega líkamsskynjunarröskun?</a:t>
            </a:r>
          </a:p>
        </p:txBody>
      </p:sp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B169FA56-21BD-6CF7-37A0-EBF3757F6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b="1" dirty="0" err="1"/>
              <a:t>Undanfari</a:t>
            </a:r>
            <a:r>
              <a:rPr lang="en-GB" b="1" dirty="0"/>
              <a:t>: </a:t>
            </a:r>
          </a:p>
          <a:p>
            <a:r>
              <a:rPr lang="en-GB" dirty="0"/>
              <a:t>SÁLF2SF05 </a:t>
            </a:r>
            <a:r>
              <a:rPr lang="en-GB" dirty="0" err="1"/>
              <a:t>eða</a:t>
            </a:r>
            <a:r>
              <a:rPr lang="en-GB" dirty="0"/>
              <a:t> SÁLF2SÞ05 </a:t>
            </a:r>
          </a:p>
          <a:p>
            <a:r>
              <a:rPr lang="is-IS" b="1" dirty="0"/>
              <a:t>Námsmat: </a:t>
            </a:r>
          </a:p>
          <a:p>
            <a:r>
              <a:rPr lang="is-IS" dirty="0"/>
              <a:t>Símat</a:t>
            </a:r>
          </a:p>
          <a:p>
            <a:r>
              <a:rPr lang="is-IS" b="1" dirty="0"/>
              <a:t>Kennslubækur: </a:t>
            </a:r>
          </a:p>
          <a:p>
            <a:r>
              <a:rPr lang="is-IS" dirty="0"/>
              <a:t>Efni frá kennara</a:t>
            </a:r>
          </a:p>
          <a:p>
            <a:r>
              <a:rPr lang="en-GB" b="1" dirty="0" err="1"/>
              <a:t>Af</a:t>
            </a:r>
            <a:r>
              <a:rPr lang="en-GB" b="1" dirty="0"/>
              <a:t> </a:t>
            </a:r>
            <a:r>
              <a:rPr lang="en-GB" b="1" dirty="0" err="1"/>
              <a:t>hverju</a:t>
            </a:r>
            <a:r>
              <a:rPr lang="en-GB" b="1" dirty="0"/>
              <a:t> </a:t>
            </a:r>
            <a:r>
              <a:rPr lang="en-GB" b="1" dirty="0" err="1"/>
              <a:t>þessi</a:t>
            </a:r>
            <a:r>
              <a:rPr lang="en-GB" b="1" dirty="0"/>
              <a:t> </a:t>
            </a:r>
            <a:r>
              <a:rPr lang="en-GB" b="1" dirty="0" err="1"/>
              <a:t>áfangi</a:t>
            </a:r>
            <a:r>
              <a:rPr lang="en-GB" b="1" dirty="0"/>
              <a:t>? </a:t>
            </a:r>
            <a:endParaRPr lang="is-IS" b="1" dirty="0"/>
          </a:p>
          <a:p>
            <a:r>
              <a:rPr lang="is-IS" dirty="0"/>
              <a:t>Þessi áfangi fjallar um geðheilbrigði, geðraskanir og hvernig hægt er hægt að rækta geðheilsuna. </a:t>
            </a:r>
          </a:p>
        </p:txBody>
      </p:sp>
    </p:spTree>
    <p:extLst>
      <p:ext uri="{BB962C8B-B14F-4D97-AF65-F5344CB8AC3E}">
        <p14:creationId xmlns:p14="http://schemas.microsoft.com/office/powerpoint/2010/main" val="363608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FD9497FF-C95E-8EDC-5D67-71BE4F730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STJÓRNMÁLAFRÆÐI – </a:t>
            </a:r>
            <a:r>
              <a:rPr lang="en-GB"/>
              <a:t>FÉLA3SE05</a:t>
            </a:r>
            <a:endParaRPr lang="is-IS" dirty="0"/>
          </a:p>
        </p:txBody>
      </p:sp>
      <p:pic>
        <p:nvPicPr>
          <p:cNvPr id="3" name="Content Placeholder 2" descr="A person holding a sign&#10;&#10;Description automatically generated">
            <a:extLst>
              <a:ext uri="{FF2B5EF4-FFF2-40B4-BE49-F238E27FC236}">
                <a16:creationId xmlns:a16="http://schemas.microsoft.com/office/drawing/2014/main" id="{9CFE9977-781E-6E3E-73DA-2F9102049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9187" y="945906"/>
            <a:ext cx="2582740" cy="2582740"/>
          </a:xfrm>
        </p:spPr>
      </p:pic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97AE661A-2932-53F9-F2DB-D9FB9FEEF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b="1" dirty="0" err="1"/>
              <a:t>Undanfari</a:t>
            </a:r>
            <a:r>
              <a:rPr lang="en-GB" b="1" dirty="0"/>
              <a:t>: </a:t>
            </a:r>
            <a:r>
              <a:rPr lang="en-GB" b="1"/>
              <a:t>FÉLA2MS05 </a:t>
            </a:r>
            <a:endParaRPr lang="en-GB" b="1" dirty="0"/>
          </a:p>
          <a:p>
            <a:endParaRPr lang="en-GB" b="1" dirty="0"/>
          </a:p>
          <a:p>
            <a:r>
              <a:rPr lang="is-IS" b="1" dirty="0"/>
              <a:t>Námsmat: </a:t>
            </a:r>
            <a:r>
              <a:rPr lang="is-IS" b="1"/>
              <a:t>Próf á </a:t>
            </a:r>
            <a:r>
              <a:rPr lang="is-IS" b="1" err="1"/>
              <a:t>Moodle</a:t>
            </a:r>
            <a:r>
              <a:rPr lang="is-IS" b="1"/>
              <a:t> og ýmis önnur verkefni.</a:t>
            </a:r>
            <a:endParaRPr lang="is-IS" b="1">
              <a:ea typeface="Calibri"/>
              <a:cs typeface="Calibri"/>
            </a:endParaRPr>
          </a:p>
          <a:p>
            <a:endParaRPr lang="is-IS" b="1" dirty="0"/>
          </a:p>
          <a:p>
            <a:r>
              <a:rPr lang="is-IS" b="1" dirty="0"/>
              <a:t>Kennslubækur: </a:t>
            </a:r>
            <a:r>
              <a:rPr lang="is-IS" b="1"/>
              <a:t>Stefán Karlsson: </a:t>
            </a:r>
            <a:r>
              <a:rPr lang="is-IS" b="1" err="1"/>
              <a:t>Stjírnmálafræði</a:t>
            </a:r>
            <a:r>
              <a:rPr lang="is-IS" b="1"/>
              <a:t>.</a:t>
            </a:r>
            <a:endParaRPr lang="is-IS" b="1">
              <a:ea typeface="Calibri"/>
              <a:cs typeface="Calibri"/>
            </a:endParaRPr>
          </a:p>
          <a:p>
            <a:endParaRPr lang="is-IS" b="1" dirty="0"/>
          </a:p>
          <a:p>
            <a:r>
              <a:rPr lang="en-GB" b="1" dirty="0" err="1"/>
              <a:t>Af</a:t>
            </a:r>
            <a:r>
              <a:rPr lang="en-GB" b="1" dirty="0"/>
              <a:t> </a:t>
            </a:r>
            <a:r>
              <a:rPr lang="en-GB" b="1" dirty="0" err="1"/>
              <a:t>hverju</a:t>
            </a:r>
            <a:r>
              <a:rPr lang="en-GB" b="1" dirty="0"/>
              <a:t> </a:t>
            </a:r>
            <a:r>
              <a:rPr lang="en-GB" b="1" dirty="0" err="1"/>
              <a:t>þessi</a:t>
            </a:r>
            <a:r>
              <a:rPr lang="en-GB" b="1" dirty="0"/>
              <a:t> </a:t>
            </a:r>
            <a:r>
              <a:rPr lang="en-GB" b="1" dirty="0" err="1"/>
              <a:t>áfangi</a:t>
            </a:r>
            <a:r>
              <a:rPr lang="en-GB" b="1" dirty="0"/>
              <a:t>? </a:t>
            </a:r>
            <a:r>
              <a:rPr lang="en-GB" b="1" err="1"/>
              <a:t>Grundvallaráfangi</a:t>
            </a:r>
            <a:r>
              <a:rPr lang="en-GB" b="1"/>
              <a:t> </a:t>
            </a:r>
            <a:r>
              <a:rPr lang="en-GB" b="1" err="1"/>
              <a:t>til</a:t>
            </a:r>
            <a:r>
              <a:rPr lang="en-GB" b="1"/>
              <a:t> </a:t>
            </a:r>
            <a:r>
              <a:rPr lang="en-GB" b="1" err="1"/>
              <a:t>skilnings</a:t>
            </a:r>
            <a:r>
              <a:rPr lang="en-GB" b="1"/>
              <a:t> á </a:t>
            </a:r>
            <a:r>
              <a:rPr lang="en-GB" b="1" err="1"/>
              <a:t>helstu</a:t>
            </a:r>
            <a:r>
              <a:rPr lang="en-GB" b="1"/>
              <a:t> </a:t>
            </a:r>
            <a:r>
              <a:rPr lang="en-GB" b="1" err="1"/>
              <a:t>stjórnmálastefnum</a:t>
            </a:r>
            <a:r>
              <a:rPr lang="en-GB" b="1"/>
              <a:t> </a:t>
            </a:r>
            <a:r>
              <a:rPr lang="en-GB" b="1" err="1"/>
              <a:t>og</a:t>
            </a:r>
            <a:r>
              <a:rPr lang="en-GB" b="1"/>
              <a:t> </a:t>
            </a:r>
            <a:r>
              <a:rPr lang="en-GB" b="1" err="1"/>
              <a:t>hugmyndafræði</a:t>
            </a:r>
            <a:r>
              <a:rPr lang="en-GB" b="1"/>
              <a:t> </a:t>
            </a:r>
            <a:r>
              <a:rPr lang="en-GB" b="1" err="1"/>
              <a:t>samtímans</a:t>
            </a:r>
            <a:r>
              <a:rPr lang="en-GB" b="1"/>
              <a:t>. </a:t>
            </a:r>
            <a:r>
              <a:rPr lang="en-GB" b="1" err="1"/>
              <a:t>Íslens</a:t>
            </a:r>
            <a:r>
              <a:rPr lang="en-GB" b="1"/>
              <a:t> </a:t>
            </a:r>
            <a:r>
              <a:rPr lang="en-GB" b="1" err="1"/>
              <a:t>stjórnmál</a:t>
            </a:r>
            <a:r>
              <a:rPr lang="en-GB" b="1"/>
              <a:t> </a:t>
            </a:r>
            <a:r>
              <a:rPr lang="en-GB" b="1" err="1"/>
              <a:t>tekin</a:t>
            </a:r>
            <a:r>
              <a:rPr lang="en-GB" b="1"/>
              <a:t> </a:t>
            </a:r>
            <a:r>
              <a:rPr lang="en-GB" b="1" err="1"/>
              <a:t>fyrir</a:t>
            </a:r>
            <a:r>
              <a:rPr lang="en-GB" b="1"/>
              <a:t>, </a:t>
            </a:r>
            <a:r>
              <a:rPr lang="en-GB" b="1" err="1"/>
              <a:t>flokkarnir</a:t>
            </a:r>
            <a:r>
              <a:rPr lang="en-GB" b="1"/>
              <a:t> </a:t>
            </a:r>
            <a:r>
              <a:rPr lang="en-GB" b="1" err="1"/>
              <a:t>skoðaðir</a:t>
            </a:r>
            <a:r>
              <a:rPr lang="en-GB" b="1"/>
              <a:t> </a:t>
            </a:r>
            <a:r>
              <a:rPr lang="en-GB" b="1" err="1"/>
              <a:t>sem</a:t>
            </a:r>
            <a:r>
              <a:rPr lang="en-GB" b="1"/>
              <a:t> </a:t>
            </a:r>
            <a:r>
              <a:rPr lang="en-GB" b="1" err="1"/>
              <a:t>eiga</a:t>
            </a:r>
            <a:r>
              <a:rPr lang="en-GB" b="1"/>
              <a:t> </a:t>
            </a:r>
            <a:r>
              <a:rPr lang="en-GB" b="1" err="1"/>
              <a:t>sæti</a:t>
            </a:r>
            <a:r>
              <a:rPr lang="en-GB" b="1"/>
              <a:t> á </a:t>
            </a:r>
            <a:r>
              <a:rPr lang="en-GB" b="1" err="1"/>
              <a:t>Alþingi</a:t>
            </a:r>
            <a:r>
              <a:rPr lang="en-GB" b="1"/>
              <a:t>. Lýðræðið, </a:t>
            </a:r>
            <a:r>
              <a:rPr lang="en-GB" b="1" err="1"/>
              <a:t>Alþingi</a:t>
            </a:r>
            <a:r>
              <a:rPr lang="en-GB" b="1"/>
              <a:t>, ESB </a:t>
            </a:r>
            <a:r>
              <a:rPr lang="en-GB" b="1" err="1"/>
              <a:t>og</a:t>
            </a:r>
            <a:r>
              <a:rPr lang="en-GB" b="1"/>
              <a:t> margt </a:t>
            </a:r>
            <a:r>
              <a:rPr lang="en-GB" b="1" err="1"/>
              <a:t>fleira</a:t>
            </a:r>
            <a:r>
              <a:rPr lang="en-GB" b="1"/>
              <a:t>.</a:t>
            </a:r>
            <a:endParaRPr lang="is-IS" b="1" err="1"/>
          </a:p>
          <a:p>
            <a:endParaRPr lang="is-I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EBB7DF1-B496-C943-65C1-615857E9F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291" y="3697662"/>
            <a:ext cx="3808045" cy="1278212"/>
          </a:xfrm>
          <a:prstGeom prst="rect">
            <a:avLst/>
          </a:prstGeom>
        </p:spPr>
      </p:pic>
      <p:pic>
        <p:nvPicPr>
          <p:cNvPr id="7" name="Picture 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5114175D-1D84-28AB-54CC-AF8FF9CA2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317" y="2165209"/>
            <a:ext cx="3287346" cy="246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3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31E27189-F39D-8136-A3E8-962B92B8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FÉLAGSFRÆÐI ÞRÓUNARLANDA – FÉLA3SÞ05</a:t>
            </a:r>
            <a:endParaRPr lang="is-IS" dirty="0"/>
          </a:p>
        </p:txBody>
      </p:sp>
      <p:pic>
        <p:nvPicPr>
          <p:cNvPr id="3" name="Content Placeholder 2" descr="A poster of a person holding a newspaper&#10;&#10;Description automatically generated">
            <a:extLst>
              <a:ext uri="{FF2B5EF4-FFF2-40B4-BE49-F238E27FC236}">
                <a16:creationId xmlns:a16="http://schemas.microsoft.com/office/drawing/2014/main" id="{7FF91646-FA1B-708D-80D9-5E2051573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8018" y="49939"/>
            <a:ext cx="6172200" cy="3458989"/>
          </a:xfrm>
        </p:spPr>
      </p:pic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CF36EFF2-03C2-282F-D4B1-BEB076634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 err="1"/>
              <a:t>Undanfari</a:t>
            </a:r>
            <a:r>
              <a:rPr lang="en-GB" b="1" dirty="0"/>
              <a:t>:</a:t>
            </a:r>
            <a:r>
              <a:rPr lang="en-GB" b="1"/>
              <a:t>  FÉLA2FA05 </a:t>
            </a:r>
            <a:r>
              <a:rPr lang="en-GB" b="1" err="1"/>
              <a:t>eða</a:t>
            </a:r>
            <a:r>
              <a:rPr lang="en-GB" b="1"/>
              <a:t> </a:t>
            </a:r>
            <a:r>
              <a:rPr lang="en-GB" b="1" err="1"/>
              <a:t>sambærilegur</a:t>
            </a:r>
            <a:r>
              <a:rPr lang="en-GB" b="1"/>
              <a:t> </a:t>
            </a:r>
            <a:r>
              <a:rPr lang="en-GB" b="1" err="1"/>
              <a:t>áfangi</a:t>
            </a:r>
            <a:endParaRPr lang="en-GB" b="1">
              <a:ea typeface="Calibri"/>
              <a:cs typeface="Calibri"/>
            </a:endParaRPr>
          </a:p>
          <a:p>
            <a:r>
              <a:rPr lang="is-IS" b="1" dirty="0"/>
              <a:t>Námsmat: </a:t>
            </a:r>
            <a:r>
              <a:rPr lang="is-IS" b="1"/>
              <a:t>Símat</a:t>
            </a:r>
            <a:endParaRPr lang="is-IS" b="1">
              <a:ea typeface="Calibri"/>
              <a:cs typeface="Calibri"/>
            </a:endParaRPr>
          </a:p>
          <a:p>
            <a:r>
              <a:rPr lang="is-IS" b="1" dirty="0"/>
              <a:t>Kennslubækur: </a:t>
            </a:r>
            <a:r>
              <a:rPr lang="is-IS" b="1"/>
              <a:t>Ríkar þjóðir og snauðar</a:t>
            </a:r>
            <a:endParaRPr lang="is-IS" b="1">
              <a:ea typeface="Calibri"/>
              <a:cs typeface="Calibri"/>
            </a:endParaRPr>
          </a:p>
          <a:p>
            <a:r>
              <a:rPr lang="en-GB" b="1" dirty="0" err="1"/>
              <a:t>Af</a:t>
            </a:r>
            <a:r>
              <a:rPr lang="en-GB" b="1" dirty="0"/>
              <a:t> </a:t>
            </a:r>
            <a:r>
              <a:rPr lang="en-GB" b="1" dirty="0" err="1"/>
              <a:t>hverju</a:t>
            </a:r>
            <a:r>
              <a:rPr lang="en-GB" b="1" dirty="0"/>
              <a:t> </a:t>
            </a:r>
            <a:r>
              <a:rPr lang="en-GB" b="1" dirty="0" err="1"/>
              <a:t>þessi</a:t>
            </a:r>
            <a:r>
              <a:rPr lang="en-GB" b="1" dirty="0"/>
              <a:t> </a:t>
            </a:r>
            <a:r>
              <a:rPr lang="en-GB" b="1" dirty="0" err="1"/>
              <a:t>áfangi</a:t>
            </a:r>
            <a:r>
              <a:rPr lang="en-GB" b="1" dirty="0"/>
              <a:t>?</a:t>
            </a:r>
            <a:r>
              <a:rPr lang="en-GB" b="1"/>
              <a:t> </a:t>
            </a:r>
            <a:endParaRPr lang="is-IS" b="1"/>
          </a:p>
          <a:p>
            <a:r>
              <a:rPr lang="is-IS">
                <a:ea typeface="Calibri"/>
                <a:cs typeface="Calibri"/>
              </a:rPr>
              <a:t>Höfða þróunarlönd til þín?</a:t>
            </a:r>
          </a:p>
          <a:p>
            <a:r>
              <a:rPr lang="is-IS">
                <a:ea typeface="Calibri"/>
                <a:cs typeface="Calibri"/>
              </a:rPr>
              <a:t>Hjálparstarf dýra og manna?</a:t>
            </a:r>
          </a:p>
          <a:p>
            <a:r>
              <a:rPr lang="is-IS">
                <a:ea typeface="Calibri"/>
                <a:cs typeface="Calibri"/>
              </a:rPr>
              <a:t>Þróunarsamvinna?</a:t>
            </a:r>
          </a:p>
          <a:p>
            <a:r>
              <a:rPr lang="is-IS">
                <a:ea typeface="Calibri"/>
                <a:cs typeface="Calibri"/>
              </a:rPr>
              <a:t>Fátækt bæði á Íslandi og erlendis?</a:t>
            </a:r>
          </a:p>
          <a:p>
            <a:r>
              <a:rPr lang="is-IS">
                <a:ea typeface="Calibri"/>
                <a:cs typeface="Calibri"/>
              </a:rPr>
              <a:t>Staða flóttamanna?</a:t>
            </a:r>
          </a:p>
          <a:p>
            <a:r>
              <a:rPr lang="is-IS">
                <a:ea typeface="Calibri"/>
                <a:cs typeface="Calibri"/>
              </a:rPr>
              <a:t>Stríðsástand í heiminum?</a:t>
            </a:r>
          </a:p>
        </p:txBody>
      </p:sp>
      <p:pic>
        <p:nvPicPr>
          <p:cNvPr id="6" name="Picture 5" descr="A group of people wearing face masks&#10;&#10;Description automatically generated">
            <a:extLst>
              <a:ext uri="{FF2B5EF4-FFF2-40B4-BE49-F238E27FC236}">
                <a16:creationId xmlns:a16="http://schemas.microsoft.com/office/drawing/2014/main" id="{229E2307-CCB8-E7C3-077D-5D40D374C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661" y="3511542"/>
            <a:ext cx="4471637" cy="3332540"/>
          </a:xfrm>
          <a:prstGeom prst="rect">
            <a:avLst/>
          </a:prstGeom>
        </p:spPr>
      </p:pic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CCE5E07-6FDA-B83B-ABF5-C6B03DD99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620" y="3507278"/>
            <a:ext cx="2390077" cy="332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63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251F3AA7-09B8-4B36-9F8D-7CB390466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dirty="0"/>
              <a:t>HEIMSPEKI - HEIM2HK05</a:t>
            </a:r>
            <a:endParaRPr lang="is-IS" dirty="0"/>
          </a:p>
        </p:txBody>
      </p:sp>
      <p:pic>
        <p:nvPicPr>
          <p:cNvPr id="3" name="Content Placeholder 2" descr="A couple of people looking at light bulbs&#10;&#10;Description automatically generated">
            <a:extLst>
              <a:ext uri="{FF2B5EF4-FFF2-40B4-BE49-F238E27FC236}">
                <a16:creationId xmlns:a16="http://schemas.microsoft.com/office/drawing/2014/main" id="{1458C9BA-F043-A589-C550-2CA00B834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5201" y="204085"/>
            <a:ext cx="4766403" cy="4766403"/>
          </a:xfrm>
        </p:spPr>
      </p:pic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7DE35FC8-892A-7CB9-33CF-77D0E2207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5111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 err="1"/>
              <a:t>Undanfari</a:t>
            </a:r>
            <a:r>
              <a:rPr lang="en-GB" b="1" dirty="0"/>
              <a:t>:</a:t>
            </a:r>
            <a:r>
              <a:rPr lang="en-GB" b="1"/>
              <a:t> </a:t>
            </a:r>
            <a:endParaRPr lang="en-US"/>
          </a:p>
          <a:p>
            <a:r>
              <a:rPr lang="en-GB" b="1" err="1">
                <a:ea typeface="Calibri"/>
                <a:cs typeface="Calibri"/>
              </a:rPr>
              <a:t>Enginn</a:t>
            </a:r>
            <a:endParaRPr lang="en-GB" b="1">
              <a:ea typeface="Calibri"/>
              <a:cs typeface="Calibri"/>
            </a:endParaRPr>
          </a:p>
          <a:p>
            <a:r>
              <a:rPr lang="is-IS" b="1" dirty="0"/>
              <a:t>Námsmat:</a:t>
            </a:r>
            <a:r>
              <a:rPr lang="is-IS" b="1"/>
              <a:t> </a:t>
            </a:r>
          </a:p>
          <a:p>
            <a:r>
              <a:rPr lang="is-IS" err="1">
                <a:ea typeface="Calibri"/>
                <a:cs typeface="Calibri"/>
              </a:rPr>
              <a:t>FJölþætt</a:t>
            </a:r>
            <a:r>
              <a:rPr lang="is-IS">
                <a:ea typeface="Calibri"/>
                <a:cs typeface="Calibri"/>
              </a:rPr>
              <a:t> símat (ekkert lokapróf)</a:t>
            </a:r>
          </a:p>
          <a:p>
            <a:r>
              <a:rPr lang="is-IS" b="1" dirty="0"/>
              <a:t>Kennslubækur:</a:t>
            </a:r>
            <a:r>
              <a:rPr lang="is-IS" b="1"/>
              <a:t> </a:t>
            </a:r>
          </a:p>
          <a:p>
            <a:r>
              <a:rPr lang="is-IS">
                <a:ea typeface="Calibri"/>
                <a:cs typeface="Calibri"/>
              </a:rPr>
              <a:t>Heimspeki eftir Martin </a:t>
            </a:r>
            <a:r>
              <a:rPr lang="is-IS" err="1">
                <a:ea typeface="Calibri"/>
                <a:cs typeface="Calibri"/>
              </a:rPr>
              <a:t>Levander</a:t>
            </a:r>
            <a:endParaRPr lang="is-IS">
              <a:ea typeface="Calibri"/>
              <a:cs typeface="Calibri"/>
            </a:endParaRPr>
          </a:p>
          <a:p>
            <a:r>
              <a:rPr lang="en-GB" b="1" dirty="0" err="1"/>
              <a:t>Af</a:t>
            </a:r>
            <a:r>
              <a:rPr lang="en-GB" b="1" dirty="0"/>
              <a:t> </a:t>
            </a:r>
            <a:r>
              <a:rPr lang="en-GB" b="1" dirty="0" err="1"/>
              <a:t>hverju</a:t>
            </a:r>
            <a:r>
              <a:rPr lang="en-GB" b="1" dirty="0"/>
              <a:t> </a:t>
            </a:r>
            <a:r>
              <a:rPr lang="en-GB" b="1" dirty="0" err="1"/>
              <a:t>þessi</a:t>
            </a:r>
            <a:r>
              <a:rPr lang="en-GB" b="1" dirty="0"/>
              <a:t> </a:t>
            </a:r>
            <a:r>
              <a:rPr lang="en-GB" b="1" dirty="0" err="1"/>
              <a:t>áfangi</a:t>
            </a:r>
            <a:r>
              <a:rPr lang="en-GB" b="1" dirty="0"/>
              <a:t>?</a:t>
            </a:r>
            <a:r>
              <a:rPr lang="en-GB" b="1"/>
              <a:t> </a:t>
            </a:r>
            <a:endParaRPr lang="is-IS" b="1"/>
          </a:p>
          <a:p>
            <a:r>
              <a:rPr lang="en-GB" err="1">
                <a:ea typeface="Calibri"/>
                <a:cs typeface="Calibri"/>
              </a:rPr>
              <a:t>Geggjað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að</a:t>
            </a:r>
            <a:r>
              <a:rPr lang="en-GB">
                <a:ea typeface="Calibri"/>
                <a:cs typeface="Calibri"/>
              </a:rPr>
              <a:t> geta sett </a:t>
            </a:r>
            <a:r>
              <a:rPr lang="en-GB" err="1">
                <a:ea typeface="Calibri"/>
                <a:cs typeface="Calibri"/>
              </a:rPr>
              <a:t>fram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skoðanir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sínar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og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rökstutt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þær</a:t>
            </a:r>
            <a:r>
              <a:rPr lang="en-GB">
                <a:ea typeface="Calibri"/>
                <a:cs typeface="Calibri"/>
              </a:rPr>
              <a:t>.</a:t>
            </a:r>
          </a:p>
          <a:p>
            <a:r>
              <a:rPr lang="en-GB" err="1">
                <a:ea typeface="Calibri"/>
                <a:cs typeface="Calibri"/>
              </a:rPr>
              <a:t>Eflir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víðsýni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og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skilning</a:t>
            </a:r>
            <a:r>
              <a:rPr lang="en-GB">
                <a:ea typeface="Calibri"/>
                <a:cs typeface="Calibri"/>
              </a:rPr>
              <a:t>.</a:t>
            </a:r>
          </a:p>
          <a:p>
            <a:r>
              <a:rPr lang="en-GB">
                <a:ea typeface="Calibri"/>
                <a:cs typeface="Calibri"/>
              </a:rPr>
              <a:t>Lærum </a:t>
            </a:r>
            <a:r>
              <a:rPr lang="en-GB" err="1">
                <a:ea typeface="Calibri" panose="020F0502020204030204"/>
                <a:cs typeface="Calibri" panose="020F0502020204030204"/>
              </a:rPr>
              <a:t>að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hlusta</a:t>
            </a:r>
            <a:r>
              <a:rPr lang="en-GB">
                <a:ea typeface="Calibri" panose="020F0502020204030204"/>
                <a:cs typeface="Calibri" panose="020F0502020204030204"/>
              </a:rPr>
              <a:t>, </a:t>
            </a:r>
            <a:r>
              <a:rPr lang="en-GB" err="1">
                <a:ea typeface="Calibri" panose="020F0502020204030204"/>
                <a:cs typeface="Calibri" panose="020F0502020204030204"/>
              </a:rPr>
              <a:t>vega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og</a:t>
            </a:r>
            <a:r>
              <a:rPr lang="en-GB">
                <a:ea typeface="Calibri" panose="020F0502020204030204"/>
                <a:cs typeface="Calibri" panose="020F0502020204030204"/>
              </a:rPr>
              <a:t> meta </a:t>
            </a:r>
            <a:r>
              <a:rPr lang="en-GB" err="1">
                <a:ea typeface="Calibri" panose="020F0502020204030204"/>
                <a:cs typeface="Calibri" panose="020F0502020204030204"/>
              </a:rPr>
              <a:t>ólík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málefni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og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mynda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okkur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skoðanir</a:t>
            </a:r>
            <a:r>
              <a:rPr lang="en-GB">
                <a:ea typeface="Calibri" panose="020F0502020204030204"/>
                <a:cs typeface="Calibri" panose="020F0502020204030204"/>
              </a:rPr>
              <a:t>.</a:t>
            </a:r>
          </a:p>
          <a:p>
            <a:r>
              <a:rPr lang="en-GB">
                <a:ea typeface="Calibri" panose="020F0502020204030204"/>
                <a:cs typeface="Calibri" panose="020F0502020204030204"/>
              </a:rPr>
              <a:t>Lærum </a:t>
            </a:r>
            <a:r>
              <a:rPr lang="en-GB" err="1">
                <a:ea typeface="Calibri" panose="020F0502020204030204"/>
                <a:cs typeface="Calibri" panose="020F0502020204030204"/>
              </a:rPr>
              <a:t>að</a:t>
            </a:r>
            <a:r>
              <a:rPr lang="en-GB">
                <a:ea typeface="Calibri" panose="020F0502020204030204"/>
                <a:cs typeface="Calibri" panose="020F0502020204030204"/>
              </a:rPr>
              <a:t> taka </a:t>
            </a:r>
            <a:r>
              <a:rPr lang="en-GB" err="1">
                <a:ea typeface="Calibri" panose="020F0502020204030204"/>
                <a:cs typeface="Calibri" panose="020F0502020204030204"/>
              </a:rPr>
              <a:t>þátt</a:t>
            </a:r>
            <a:r>
              <a:rPr lang="en-GB">
                <a:ea typeface="Calibri" panose="020F0502020204030204"/>
                <a:cs typeface="Calibri" panose="020F0502020204030204"/>
              </a:rPr>
              <a:t> í </a:t>
            </a:r>
            <a:r>
              <a:rPr lang="en-GB" err="1">
                <a:ea typeface="Calibri" panose="020F0502020204030204"/>
                <a:cs typeface="Calibri" panose="020F0502020204030204"/>
              </a:rPr>
              <a:t>heimspekilegum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samræðum</a:t>
            </a:r>
            <a:r>
              <a:rPr lang="en-GB">
                <a:ea typeface="Calibri" panose="020F0502020204030204"/>
                <a:cs typeface="Calibri" panose="020F0502020204030204"/>
              </a:rPr>
              <a:t> - </a:t>
            </a:r>
            <a:r>
              <a:rPr lang="en-GB" err="1">
                <a:ea typeface="Calibri" panose="020F0502020204030204"/>
                <a:cs typeface="Calibri" panose="020F0502020204030204"/>
              </a:rPr>
              <a:t>rökræðum</a:t>
            </a:r>
            <a:r>
              <a:rPr lang="en-GB">
                <a:ea typeface="Calibri" panose="020F0502020204030204"/>
                <a:cs typeface="Calibri" panose="020F0502020204030204"/>
              </a:rPr>
              <a:t>.</a:t>
            </a:r>
          </a:p>
          <a:p>
            <a:endParaRPr lang="is-I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9" name="Picture 8" descr="A yellow head with colorful gears on it&#10;&#10;Description automatically generated">
            <a:extLst>
              <a:ext uri="{FF2B5EF4-FFF2-40B4-BE49-F238E27FC236}">
                <a16:creationId xmlns:a16="http://schemas.microsoft.com/office/drawing/2014/main" id="{82FAA0C9-3C2D-48A7-43F1-B9CF7A9DC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172" y="3037131"/>
            <a:ext cx="3205396" cy="295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9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6E658BC8-37A4-500C-FC63-3EFDB7D6E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68" r="20366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ABD8C89F-AA6E-9DD0-FED2-2B8976AE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Kynheilbrigðisáfangi</a:t>
            </a:r>
            <a:br>
              <a:rPr lang="en-US" sz="4000"/>
            </a:br>
            <a:r>
              <a:rPr lang="en-US" sz="4000"/>
              <a:t>KYN2KH05</a:t>
            </a:r>
          </a:p>
        </p:txBody>
      </p:sp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B3367B9F-5F73-B6E8-8CD1-E96F097BA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801" y="2884929"/>
            <a:ext cx="4659756" cy="33741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400" b="1" dirty="0" err="1"/>
              <a:t>Undanfari</a:t>
            </a:r>
            <a:r>
              <a:rPr lang="en-US" sz="1400" b="1" dirty="0"/>
              <a:t>: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Enginn</a:t>
            </a:r>
            <a:r>
              <a:rPr lang="en-US" sz="1400" dirty="0"/>
              <a:t> </a:t>
            </a:r>
            <a:r>
              <a:rPr lang="en-US" sz="1400" dirty="0" err="1"/>
              <a:t>undanfari</a:t>
            </a:r>
            <a:r>
              <a:rPr lang="en-US" sz="140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b="1" dirty="0" err="1"/>
              <a:t>Námsmat</a:t>
            </a:r>
            <a:r>
              <a:rPr lang="en-US" sz="1400" b="1" dirty="0"/>
              <a:t>: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Símat</a:t>
            </a:r>
            <a:r>
              <a:rPr lang="en-US" sz="1400" dirty="0"/>
              <a:t> – </a:t>
            </a:r>
            <a:r>
              <a:rPr lang="en-US" sz="1400" dirty="0" err="1"/>
              <a:t>verkefni</a:t>
            </a:r>
            <a:r>
              <a:rPr lang="en-US" sz="1400" dirty="0"/>
              <a:t> og </a:t>
            </a:r>
            <a:r>
              <a:rPr lang="en-US" sz="1400" dirty="0" err="1"/>
              <a:t>lotupróf</a:t>
            </a:r>
            <a:endParaRPr lang="en-US" sz="1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b="1" dirty="0" err="1"/>
              <a:t>Kennslubækur</a:t>
            </a:r>
            <a:r>
              <a:rPr lang="en-US" sz="1400" b="1" dirty="0"/>
              <a:t>: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Efni</a:t>
            </a:r>
            <a:r>
              <a:rPr lang="en-US" sz="1400" dirty="0"/>
              <a:t> </a:t>
            </a:r>
            <a:r>
              <a:rPr lang="en-US" sz="1400" dirty="0" err="1"/>
              <a:t>frá</a:t>
            </a:r>
            <a:r>
              <a:rPr lang="en-US" sz="1400" dirty="0"/>
              <a:t> </a:t>
            </a:r>
            <a:r>
              <a:rPr lang="en-US" sz="1400" dirty="0" err="1"/>
              <a:t>kennuru,m</a:t>
            </a:r>
            <a:endParaRPr lang="en-US" sz="1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b="1" dirty="0" err="1"/>
              <a:t>Af</a:t>
            </a:r>
            <a:r>
              <a:rPr lang="en-US" sz="1400" b="1" dirty="0"/>
              <a:t> </a:t>
            </a:r>
            <a:r>
              <a:rPr lang="en-US" sz="1400" b="1" dirty="0" err="1"/>
              <a:t>hverju</a:t>
            </a:r>
            <a:r>
              <a:rPr lang="en-US" sz="1400" b="1" dirty="0"/>
              <a:t> </a:t>
            </a:r>
            <a:r>
              <a:rPr lang="en-US" sz="1400" b="1" dirty="0" err="1"/>
              <a:t>þessi</a:t>
            </a:r>
            <a:r>
              <a:rPr lang="en-US" sz="1400" b="1" dirty="0"/>
              <a:t> </a:t>
            </a:r>
            <a:r>
              <a:rPr lang="en-US" sz="1400" b="1" dirty="0" err="1"/>
              <a:t>áfangi</a:t>
            </a:r>
            <a:r>
              <a:rPr lang="en-US" sz="1400" b="1" dirty="0"/>
              <a:t>?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/>
              <a:t>Í </a:t>
            </a:r>
            <a:r>
              <a:rPr lang="en-US" sz="1400" dirty="0" err="1"/>
              <a:t>þessum</a:t>
            </a:r>
            <a:r>
              <a:rPr lang="en-US" sz="1400" dirty="0"/>
              <a:t> </a:t>
            </a:r>
            <a:r>
              <a:rPr lang="en-US" sz="1400" dirty="0" err="1"/>
              <a:t>áfanga</a:t>
            </a:r>
            <a:r>
              <a:rPr lang="en-US" sz="1400" dirty="0"/>
              <a:t> </a:t>
            </a:r>
            <a:r>
              <a:rPr lang="en-US" sz="1400" dirty="0" err="1"/>
              <a:t>fræðumst</a:t>
            </a:r>
            <a:r>
              <a:rPr lang="en-US" sz="1400" dirty="0"/>
              <a:t> </a:t>
            </a:r>
            <a:r>
              <a:rPr lang="en-US" sz="1400" dirty="0" err="1"/>
              <a:t>við</a:t>
            </a:r>
            <a:r>
              <a:rPr lang="en-US" sz="1400" dirty="0"/>
              <a:t> um </a:t>
            </a:r>
            <a:r>
              <a:rPr lang="en-US" sz="1400" dirty="0" err="1"/>
              <a:t>mörk</a:t>
            </a:r>
            <a:r>
              <a:rPr lang="en-US" sz="1400" dirty="0"/>
              <a:t>, </a:t>
            </a:r>
            <a:r>
              <a:rPr lang="en-US" sz="1400" dirty="0" err="1"/>
              <a:t>samþykki</a:t>
            </a:r>
            <a:r>
              <a:rPr lang="en-US" sz="1400" dirty="0"/>
              <a:t>, </a:t>
            </a:r>
            <a:r>
              <a:rPr lang="en-US" sz="1400" dirty="0" err="1"/>
              <a:t>samskipti</a:t>
            </a:r>
            <a:r>
              <a:rPr lang="en-US" sz="1400" dirty="0"/>
              <a:t>, </a:t>
            </a:r>
            <a:r>
              <a:rPr lang="en-US" sz="1400" dirty="0" err="1"/>
              <a:t>kynlíf</a:t>
            </a:r>
            <a:r>
              <a:rPr lang="en-US" sz="1400" dirty="0"/>
              <a:t>, </a:t>
            </a:r>
            <a:r>
              <a:rPr lang="en-US" sz="1400" dirty="0" err="1"/>
              <a:t>heilbrigði</a:t>
            </a:r>
            <a:r>
              <a:rPr lang="en-US" sz="1400" dirty="0"/>
              <a:t>, </a:t>
            </a:r>
            <a:r>
              <a:rPr lang="en-US" sz="1400" dirty="0" err="1"/>
              <a:t>traust</a:t>
            </a:r>
            <a:r>
              <a:rPr lang="en-US" sz="1400" dirty="0"/>
              <a:t>, </a:t>
            </a:r>
            <a:r>
              <a:rPr lang="en-US" sz="1400" dirty="0" err="1"/>
              <a:t>nánd</a:t>
            </a:r>
            <a:r>
              <a:rPr lang="en-US" sz="1400" dirty="0"/>
              <a:t> og </a:t>
            </a:r>
            <a:r>
              <a:rPr lang="en-US" sz="1400" dirty="0" err="1"/>
              <a:t>skemmtun</a:t>
            </a:r>
            <a:r>
              <a:rPr lang="en-US" sz="1400" dirty="0"/>
              <a:t>. </a:t>
            </a:r>
            <a:r>
              <a:rPr lang="en-US" sz="1400" dirty="0" err="1"/>
              <a:t>Allt</a:t>
            </a:r>
            <a:r>
              <a:rPr lang="en-US" sz="1400" dirty="0"/>
              <a:t> </a:t>
            </a:r>
            <a:r>
              <a:rPr lang="en-US" sz="1400" dirty="0" err="1"/>
              <a:t>sem</a:t>
            </a:r>
            <a:r>
              <a:rPr lang="en-US" sz="1400" dirty="0"/>
              <a:t> </a:t>
            </a:r>
            <a:r>
              <a:rPr lang="en-US" sz="1400" dirty="0" err="1"/>
              <a:t>viðkemur</a:t>
            </a:r>
            <a:r>
              <a:rPr lang="en-US" sz="1400" dirty="0"/>
              <a:t> </a:t>
            </a:r>
            <a:r>
              <a:rPr lang="en-US" sz="1400" dirty="0" err="1"/>
              <a:t>kynlífi</a:t>
            </a:r>
            <a:r>
              <a:rPr lang="en-US" sz="1400" dirty="0"/>
              <a:t> </a:t>
            </a:r>
            <a:r>
              <a:rPr lang="en-US" sz="1400" dirty="0" err="1"/>
              <a:t>fólks</a:t>
            </a:r>
            <a:r>
              <a:rPr lang="en-US" sz="1400" dirty="0"/>
              <a:t> á </a:t>
            </a:r>
            <a:r>
              <a:rPr lang="en-US" sz="1400" dirty="0" err="1"/>
              <a:t>einn</a:t>
            </a:r>
            <a:r>
              <a:rPr lang="en-US" sz="1400" dirty="0"/>
              <a:t> </a:t>
            </a:r>
            <a:r>
              <a:rPr lang="en-US" sz="1400" dirty="0" err="1"/>
              <a:t>eða</a:t>
            </a:r>
            <a:r>
              <a:rPr lang="en-US" sz="1400" dirty="0"/>
              <a:t> </a:t>
            </a:r>
            <a:r>
              <a:rPr lang="en-US" sz="1400" dirty="0" err="1"/>
              <a:t>annan</a:t>
            </a:r>
            <a:r>
              <a:rPr lang="en-US" sz="1400" dirty="0"/>
              <a:t> </a:t>
            </a:r>
            <a:r>
              <a:rPr lang="en-US" sz="1400" dirty="0" err="1"/>
              <a:t>hátt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2727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6615C2B4-FA8F-FFD6-2C2D-16E7F4521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KYNJAFRÆÐI – KYNJ2KJ05</a:t>
            </a:r>
            <a:endParaRPr lang="is-IS" dirty="0"/>
          </a:p>
        </p:txBody>
      </p:sp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5EE9E71B-AA4A-9967-74C4-3C9FCBE0C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/>
              <a:t>Í </a:t>
            </a:r>
            <a:r>
              <a:rPr lang="en-US" sz="1600" dirty="0" err="1"/>
              <a:t>kynjafræði</a:t>
            </a:r>
            <a:r>
              <a:rPr lang="en-US" sz="1600" dirty="0"/>
              <a:t> er </a:t>
            </a:r>
            <a:r>
              <a:rPr lang="en-US" sz="1600" dirty="0" err="1"/>
              <a:t>fjallað</a:t>
            </a:r>
            <a:r>
              <a:rPr lang="en-US" sz="1600" dirty="0"/>
              <a:t> um </a:t>
            </a:r>
            <a:r>
              <a:rPr lang="en-US" sz="1600" dirty="0" err="1"/>
              <a:t>sögu</a:t>
            </a:r>
            <a:r>
              <a:rPr lang="en-US" sz="1600" dirty="0"/>
              <a:t> </a:t>
            </a:r>
            <a:r>
              <a:rPr lang="en-US" sz="1600" dirty="0" err="1"/>
              <a:t>jafnréttisbaráttu</a:t>
            </a:r>
            <a:r>
              <a:rPr lang="en-US" sz="1600" dirty="0"/>
              <a:t> og </a:t>
            </a:r>
            <a:r>
              <a:rPr lang="en-US" sz="1600" dirty="0" err="1"/>
              <a:t>stöðu</a:t>
            </a:r>
            <a:r>
              <a:rPr lang="en-US" sz="1600" dirty="0"/>
              <a:t> </a:t>
            </a:r>
            <a:r>
              <a:rPr lang="en-US" sz="1600" dirty="0" err="1"/>
              <a:t>jafnréttismála</a:t>
            </a:r>
            <a:r>
              <a:rPr lang="en-US" sz="1600" dirty="0"/>
              <a:t> í </a:t>
            </a:r>
            <a:r>
              <a:rPr lang="en-US" sz="1600" dirty="0" err="1"/>
              <a:t>samtíma</a:t>
            </a:r>
            <a:r>
              <a:rPr lang="en-US" sz="1600" dirty="0"/>
              <a:t> </a:t>
            </a:r>
            <a:r>
              <a:rPr lang="en-US" sz="1600" dirty="0" err="1"/>
              <a:t>okkar</a:t>
            </a:r>
            <a:r>
              <a:rPr lang="en-US" sz="1600" dirty="0"/>
              <a:t>. 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 err="1"/>
              <a:t>Meðal</a:t>
            </a:r>
            <a:r>
              <a:rPr lang="en-US" sz="1600" dirty="0"/>
              <a:t> </a:t>
            </a:r>
            <a:r>
              <a:rPr lang="en-US" sz="1600" dirty="0" err="1"/>
              <a:t>viðfangsefna</a:t>
            </a:r>
            <a:r>
              <a:rPr lang="en-US" sz="1600" dirty="0"/>
              <a:t>: </a:t>
            </a:r>
            <a:r>
              <a:rPr lang="en-US" sz="1600" dirty="0" err="1"/>
              <a:t>Kynjatvíhyggja</a:t>
            </a:r>
            <a:r>
              <a:rPr lang="en-US" sz="1600" dirty="0"/>
              <a:t>, </a:t>
            </a:r>
            <a:r>
              <a:rPr lang="en-US" sz="1600" dirty="0" err="1"/>
              <a:t>karlmennska</a:t>
            </a:r>
            <a:r>
              <a:rPr lang="en-US" sz="1600" dirty="0"/>
              <a:t>, </a:t>
            </a:r>
            <a:r>
              <a:rPr lang="en-US" sz="1600" dirty="0" err="1"/>
              <a:t>kvenmennska</a:t>
            </a:r>
            <a:r>
              <a:rPr lang="en-US" sz="1600" dirty="0"/>
              <a:t>, </a:t>
            </a:r>
            <a:r>
              <a:rPr lang="en-US" sz="1600" dirty="0" err="1"/>
              <a:t>kynsegin</a:t>
            </a:r>
            <a:r>
              <a:rPr lang="en-US" sz="1600" dirty="0"/>
              <a:t> og </a:t>
            </a:r>
            <a:r>
              <a:rPr lang="en-US" sz="1600" dirty="0" err="1"/>
              <a:t>hinsegin</a:t>
            </a:r>
            <a:r>
              <a:rPr lang="en-US" sz="1600" dirty="0"/>
              <a:t>, </a:t>
            </a:r>
            <a:r>
              <a:rPr lang="en-US" sz="1600" dirty="0" err="1"/>
              <a:t>kyn</a:t>
            </a:r>
            <a:r>
              <a:rPr lang="en-US" sz="1600" dirty="0"/>
              <a:t> í </a:t>
            </a:r>
            <a:r>
              <a:rPr lang="en-US" sz="1600" dirty="0" err="1"/>
              <a:t>fjölmiðlum</a:t>
            </a:r>
            <a:r>
              <a:rPr lang="en-US" sz="1600" dirty="0"/>
              <a:t>, </a:t>
            </a:r>
            <a:r>
              <a:rPr lang="en-US" sz="1600" dirty="0" err="1"/>
              <a:t>klám</a:t>
            </a:r>
            <a:r>
              <a:rPr lang="en-US" sz="1600" dirty="0"/>
              <a:t> og </a:t>
            </a:r>
            <a:r>
              <a:rPr lang="en-US" sz="1600" dirty="0" err="1"/>
              <a:t>klámvæðing</a:t>
            </a:r>
            <a:r>
              <a:rPr lang="en-US" sz="1600" dirty="0"/>
              <a:t> og </a:t>
            </a:r>
            <a:r>
              <a:rPr lang="en-US" sz="1600" dirty="0" err="1"/>
              <a:t>margt</a:t>
            </a:r>
            <a:r>
              <a:rPr lang="en-US" sz="1600" dirty="0"/>
              <a:t> </a:t>
            </a:r>
            <a:r>
              <a:rPr lang="en-US" sz="1600" dirty="0" err="1"/>
              <a:t>fleira</a:t>
            </a:r>
            <a:r>
              <a:rPr lang="en-US" sz="16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 err="1"/>
              <a:t>Námsmat</a:t>
            </a:r>
            <a:r>
              <a:rPr lang="en-US" sz="1600" dirty="0"/>
              <a:t>: </a:t>
            </a:r>
            <a:r>
              <a:rPr lang="en-US" sz="1600" dirty="0" err="1"/>
              <a:t>Símat</a:t>
            </a:r>
            <a:r>
              <a:rPr lang="en-US" sz="1600" dirty="0"/>
              <a:t>, </a:t>
            </a:r>
            <a:r>
              <a:rPr lang="en-US" sz="1600" dirty="0" err="1"/>
              <a:t>fjölbreytt</a:t>
            </a:r>
            <a:r>
              <a:rPr lang="en-US" sz="1600" dirty="0"/>
              <a:t> </a:t>
            </a:r>
            <a:r>
              <a:rPr lang="en-US" sz="1600" dirty="0" err="1"/>
              <a:t>verkefnavinna</a:t>
            </a:r>
            <a:endParaRPr lang="en-US" sz="1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 err="1"/>
              <a:t>Forkröfur</a:t>
            </a:r>
            <a:r>
              <a:rPr lang="en-US" sz="1600" dirty="0"/>
              <a:t>: </a:t>
            </a:r>
            <a:r>
              <a:rPr lang="en-US" sz="1600" dirty="0" err="1"/>
              <a:t>Fimm</a:t>
            </a:r>
            <a:r>
              <a:rPr lang="en-US" sz="1600" dirty="0"/>
              <a:t> </a:t>
            </a:r>
            <a:r>
              <a:rPr lang="en-US" sz="1600" dirty="0" err="1"/>
              <a:t>einingar</a:t>
            </a:r>
            <a:r>
              <a:rPr lang="en-US" sz="1600" dirty="0"/>
              <a:t> í </a:t>
            </a:r>
            <a:r>
              <a:rPr lang="en-US" sz="1600" dirty="0" err="1"/>
              <a:t>íslensku</a:t>
            </a:r>
            <a:r>
              <a:rPr lang="en-US" sz="1600" dirty="0"/>
              <a:t> á 2. </a:t>
            </a:r>
            <a:r>
              <a:rPr lang="en-US" sz="1600" dirty="0" err="1"/>
              <a:t>þrepi</a:t>
            </a:r>
            <a:endParaRPr lang="en-US" sz="1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dirty="0" err="1"/>
              <a:t>Áfanginn</a:t>
            </a:r>
            <a:r>
              <a:rPr lang="en-US" sz="1600" dirty="0"/>
              <a:t> er </a:t>
            </a:r>
            <a:r>
              <a:rPr lang="en-US" sz="1600" dirty="0" err="1"/>
              <a:t>einnig</a:t>
            </a:r>
            <a:r>
              <a:rPr lang="en-US" sz="1600" dirty="0"/>
              <a:t> í </a:t>
            </a:r>
            <a:r>
              <a:rPr lang="en-US" sz="1600" dirty="0" err="1"/>
              <a:t>boði</a:t>
            </a:r>
            <a:r>
              <a:rPr lang="en-US" sz="1600" dirty="0"/>
              <a:t> í </a:t>
            </a:r>
            <a:r>
              <a:rPr lang="en-US" sz="1600" dirty="0" err="1"/>
              <a:t>fjarnámi</a:t>
            </a:r>
            <a:r>
              <a:rPr lang="en-US" sz="1600" dirty="0"/>
              <a:t>.</a:t>
            </a:r>
          </a:p>
          <a:p>
            <a:endParaRPr lang="is-IS" dirty="0"/>
          </a:p>
        </p:txBody>
      </p:sp>
      <p:pic>
        <p:nvPicPr>
          <p:cNvPr id="3" name="Staðgengill myndar 5">
            <a:extLst>
              <a:ext uri="{FF2B5EF4-FFF2-40B4-BE49-F238E27FC236}">
                <a16:creationId xmlns:a16="http://schemas.microsoft.com/office/drawing/2014/main" id="{E2156609-7FC2-BA7E-D0FB-CC9283F61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3350"/>
          <a:stretch>
            <a:fillRect/>
          </a:stretch>
        </p:blipFill>
        <p:spPr>
          <a:xfrm>
            <a:off x="5483443" y="607207"/>
            <a:ext cx="6214760" cy="49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4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9EBE882F-5DED-C780-EA87-797C2E15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Menningarlæsi</a:t>
            </a:r>
            <a:r>
              <a:rPr lang="en-GB" dirty="0"/>
              <a:t> – MELÆ1ML05</a:t>
            </a:r>
            <a:endParaRPr lang="is-IS" dirty="0"/>
          </a:p>
        </p:txBody>
      </p:sp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05DDD1E8-4CF1-6E9B-EE33-E854EE64A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b="1" dirty="0" err="1"/>
              <a:t>Undanfari</a:t>
            </a:r>
            <a:r>
              <a:rPr lang="en-GB" b="1" dirty="0"/>
              <a:t>: </a:t>
            </a:r>
            <a:r>
              <a:rPr lang="en-GB" dirty="0" err="1"/>
              <a:t>Enginn</a:t>
            </a:r>
            <a:r>
              <a:rPr lang="en-GB" dirty="0"/>
              <a:t>, </a:t>
            </a:r>
            <a:r>
              <a:rPr lang="en-GB" dirty="0" err="1"/>
              <a:t>nemendur</a:t>
            </a:r>
            <a:r>
              <a:rPr lang="en-GB" dirty="0"/>
              <a:t> á </a:t>
            </a:r>
            <a:r>
              <a:rPr lang="en-GB" dirty="0" err="1"/>
              <a:t>fyrstu</a:t>
            </a:r>
            <a:r>
              <a:rPr lang="en-GB" dirty="0"/>
              <a:t> </a:t>
            </a:r>
            <a:r>
              <a:rPr lang="en-GB" dirty="0" err="1"/>
              <a:t>önn</a:t>
            </a:r>
            <a:r>
              <a:rPr lang="en-GB" dirty="0"/>
              <a:t> </a:t>
            </a:r>
            <a:r>
              <a:rPr lang="en-GB" dirty="0" err="1"/>
              <a:t>fara</a:t>
            </a:r>
            <a:r>
              <a:rPr lang="en-GB" dirty="0"/>
              <a:t> </a:t>
            </a:r>
            <a:r>
              <a:rPr lang="en-GB" dirty="0" err="1"/>
              <a:t>yfirleitt</a:t>
            </a:r>
            <a:r>
              <a:rPr lang="en-GB" dirty="0"/>
              <a:t> í </a:t>
            </a:r>
            <a:r>
              <a:rPr lang="en-GB" dirty="0" err="1"/>
              <a:t>þennan</a:t>
            </a:r>
            <a:r>
              <a:rPr lang="en-GB" dirty="0"/>
              <a:t> </a:t>
            </a:r>
            <a:r>
              <a:rPr lang="en-GB" dirty="0" err="1"/>
              <a:t>áfanga</a:t>
            </a:r>
            <a:r>
              <a:rPr lang="en-GB" dirty="0"/>
              <a:t>. </a:t>
            </a:r>
          </a:p>
          <a:p>
            <a:endParaRPr lang="en-GB" dirty="0"/>
          </a:p>
          <a:p>
            <a:r>
              <a:rPr lang="is-IS" b="1" dirty="0"/>
              <a:t>Námsmat: </a:t>
            </a:r>
            <a:r>
              <a:rPr lang="is-IS" dirty="0"/>
              <a:t>Símatsáfangi. Fjölbreytt verkefni, bæði einstaklings- og hópverkefni. </a:t>
            </a:r>
            <a:endParaRPr lang="is-IS" dirty="0">
              <a:ea typeface="Calibri"/>
              <a:cs typeface="Calibri"/>
            </a:endParaRPr>
          </a:p>
          <a:p>
            <a:endParaRPr lang="is-IS" b="1" dirty="0"/>
          </a:p>
          <a:p>
            <a:r>
              <a:rPr lang="is-IS" b="1" dirty="0"/>
              <a:t>Kennslubækur: </a:t>
            </a:r>
            <a:r>
              <a:rPr lang="is-IS" dirty="0"/>
              <a:t>Engin kennslubók, námsefnið, bæði glærur, lesefni alls konar er á </a:t>
            </a:r>
            <a:r>
              <a:rPr lang="is-IS" dirty="0" err="1"/>
              <a:t>Moodlesíðu</a:t>
            </a:r>
            <a:r>
              <a:rPr lang="is-IS" dirty="0"/>
              <a:t> áfangans. Mikið af stuttum myndum um menningartengd efni. </a:t>
            </a:r>
            <a:endParaRPr lang="is-IS" dirty="0">
              <a:ea typeface="Calibri"/>
              <a:cs typeface="Calibri"/>
            </a:endParaRPr>
          </a:p>
          <a:p>
            <a:endParaRPr lang="is-IS" b="1" dirty="0"/>
          </a:p>
          <a:p>
            <a:r>
              <a:rPr lang="en-GB" b="1" dirty="0" err="1"/>
              <a:t>Af</a:t>
            </a:r>
            <a:r>
              <a:rPr lang="en-GB" b="1" dirty="0"/>
              <a:t> </a:t>
            </a:r>
            <a:r>
              <a:rPr lang="en-GB" b="1" dirty="0" err="1"/>
              <a:t>hverju</a:t>
            </a:r>
            <a:r>
              <a:rPr lang="en-GB" b="1" dirty="0"/>
              <a:t> </a:t>
            </a:r>
            <a:r>
              <a:rPr lang="en-GB" b="1" dirty="0" err="1"/>
              <a:t>þessi</a:t>
            </a:r>
            <a:r>
              <a:rPr lang="en-GB" b="1" dirty="0"/>
              <a:t> </a:t>
            </a:r>
            <a:r>
              <a:rPr lang="en-GB" b="1" dirty="0" err="1"/>
              <a:t>áfangi</a:t>
            </a:r>
            <a:r>
              <a:rPr lang="en-GB" b="1" dirty="0"/>
              <a:t>: </a:t>
            </a:r>
            <a:r>
              <a:rPr lang="en-GB" dirty="0" err="1"/>
              <a:t>Fjallað</a:t>
            </a:r>
            <a:r>
              <a:rPr lang="en-GB" dirty="0"/>
              <a:t> er um </a:t>
            </a:r>
            <a:r>
              <a:rPr lang="en-GB" dirty="0" err="1"/>
              <a:t>menningu</a:t>
            </a:r>
            <a:r>
              <a:rPr lang="en-GB" dirty="0"/>
              <a:t> í </a:t>
            </a:r>
            <a:r>
              <a:rPr lang="en-GB" dirty="0" err="1"/>
              <a:t>víðum</a:t>
            </a:r>
            <a:r>
              <a:rPr lang="en-GB" dirty="0"/>
              <a:t> </a:t>
            </a:r>
            <a:r>
              <a:rPr lang="en-GB" dirty="0" err="1"/>
              <a:t>skilningi</a:t>
            </a:r>
            <a:r>
              <a:rPr lang="en-GB" dirty="0"/>
              <a:t>, </a:t>
            </a:r>
            <a:r>
              <a:rPr lang="en-GB" dirty="0" err="1"/>
              <a:t>læsi</a:t>
            </a:r>
            <a:r>
              <a:rPr lang="en-GB" dirty="0"/>
              <a:t>, </a:t>
            </a:r>
            <a:r>
              <a:rPr lang="en-GB" dirty="0" err="1"/>
              <a:t>mannréttindi</a:t>
            </a:r>
            <a:r>
              <a:rPr lang="en-GB" dirty="0"/>
              <a:t>, </a:t>
            </a:r>
            <a:r>
              <a:rPr lang="en-GB" dirty="0" err="1"/>
              <a:t>trúarbrögð</a:t>
            </a:r>
            <a:r>
              <a:rPr lang="en-GB" dirty="0"/>
              <a:t> </a:t>
            </a:r>
            <a:r>
              <a:rPr lang="en-GB" dirty="0" err="1"/>
              <a:t>jafnrétti</a:t>
            </a:r>
            <a:r>
              <a:rPr lang="en-GB" dirty="0"/>
              <a:t>, </a:t>
            </a:r>
            <a:r>
              <a:rPr lang="en-GB" dirty="0" err="1"/>
              <a:t>stjórnmál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ótal</a:t>
            </a:r>
            <a:r>
              <a:rPr lang="en-GB" dirty="0"/>
              <a:t> </a:t>
            </a:r>
            <a:r>
              <a:rPr lang="en-GB" dirty="0" err="1"/>
              <a:t>margt</a:t>
            </a:r>
            <a:r>
              <a:rPr lang="en-GB" dirty="0"/>
              <a:t> </a:t>
            </a:r>
            <a:r>
              <a:rPr lang="en-GB" dirty="0" err="1"/>
              <a:t>fleira</a:t>
            </a:r>
            <a:r>
              <a:rPr lang="en-GB" dirty="0"/>
              <a:t>. </a:t>
            </a:r>
            <a:r>
              <a:rPr lang="en-GB" dirty="0" err="1"/>
              <a:t>Gagnlegur</a:t>
            </a:r>
            <a:r>
              <a:rPr lang="en-GB" dirty="0"/>
              <a:t> </a:t>
            </a:r>
            <a:r>
              <a:rPr lang="en-GB" dirty="0" err="1"/>
              <a:t>áfangi</a:t>
            </a:r>
            <a:r>
              <a:rPr lang="en-GB" dirty="0"/>
              <a:t>. Og </a:t>
            </a:r>
            <a:r>
              <a:rPr lang="en-GB" dirty="0" err="1"/>
              <a:t>mikilvægur</a:t>
            </a:r>
            <a:r>
              <a:rPr lang="en-GB" dirty="0"/>
              <a:t> </a:t>
            </a:r>
            <a:r>
              <a:rPr lang="en-GB" dirty="0" err="1"/>
              <a:t>auðvitað</a:t>
            </a:r>
            <a:r>
              <a:rPr lang="en-GB" dirty="0"/>
              <a:t>!   </a:t>
            </a:r>
            <a:endParaRPr lang="is-IS" dirty="0"/>
          </a:p>
          <a:p>
            <a:endParaRPr lang="is-IS" dirty="0"/>
          </a:p>
        </p:txBody>
      </p:sp>
      <p:pic>
        <p:nvPicPr>
          <p:cNvPr id="6" name="Picture 5" descr="A group of hands holding a globe&#10;&#10;Description automatically generated">
            <a:extLst>
              <a:ext uri="{FF2B5EF4-FFF2-40B4-BE49-F238E27FC236}">
                <a16:creationId xmlns:a16="http://schemas.microsoft.com/office/drawing/2014/main" id="{C95F184D-6DBE-A801-9360-CD89F160A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130" y="596200"/>
            <a:ext cx="4169508" cy="2308242"/>
          </a:xfrm>
          <a:prstGeom prst="rect">
            <a:avLst/>
          </a:prstGeom>
        </p:spPr>
      </p:pic>
      <p:pic>
        <p:nvPicPr>
          <p:cNvPr id="12" name="Content Placeholder 11" descr="A red circle with white text&#10;&#10;Description automatically generated">
            <a:extLst>
              <a:ext uri="{FF2B5EF4-FFF2-40B4-BE49-F238E27FC236}">
                <a16:creationId xmlns:a16="http://schemas.microsoft.com/office/drawing/2014/main" id="{70265D18-4509-D162-44A5-E6E2B0133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9187" y="3192829"/>
            <a:ext cx="2944201" cy="2944201"/>
          </a:xfrm>
        </p:spPr>
      </p:pic>
    </p:spTree>
    <p:extLst>
      <p:ext uri="{BB962C8B-B14F-4D97-AF65-F5344CB8AC3E}">
        <p14:creationId xmlns:p14="http://schemas.microsoft.com/office/powerpoint/2010/main" val="53384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4EB19F09-A9E8-C07B-5BE3-642A3E3D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Félagsfræði</a:t>
            </a:r>
            <a:r>
              <a:rPr lang="en-GB" dirty="0"/>
              <a:t> 2 – FÉLA2FA05</a:t>
            </a:r>
            <a:endParaRPr lang="is-IS" dirty="0"/>
          </a:p>
        </p:txBody>
      </p:sp>
      <p:pic>
        <p:nvPicPr>
          <p:cNvPr id="3" name="Content Placeholder 2" descr="A close-up of words&#10;&#10;Description automatically generated">
            <a:extLst>
              <a:ext uri="{FF2B5EF4-FFF2-40B4-BE49-F238E27FC236}">
                <a16:creationId xmlns:a16="http://schemas.microsoft.com/office/drawing/2014/main" id="{854B3E65-350C-5557-1F2C-CDB17A4E8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0486" y="1450854"/>
            <a:ext cx="6527066" cy="3311768"/>
          </a:xfrm>
        </p:spPr>
      </p:pic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405F27DA-41FB-200C-0867-476A11DA4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b="1" dirty="0" err="1"/>
              <a:t>Undanfari</a:t>
            </a:r>
            <a:r>
              <a:rPr lang="en-GB" b="1" dirty="0"/>
              <a:t>: FÉLA2MS05 </a:t>
            </a:r>
          </a:p>
          <a:p>
            <a:endParaRPr lang="en-GB" b="1" dirty="0"/>
          </a:p>
          <a:p>
            <a:r>
              <a:rPr lang="is-IS" b="1" dirty="0"/>
              <a:t>Námsmat: Símatsáfangi, en nokkur próf tekin á vef, sum þeirra eru gagnapróf. Annars verkefni alls konar, einstaklings- og hópverkefni. </a:t>
            </a:r>
            <a:endParaRPr lang="is-IS" b="1" dirty="0">
              <a:ea typeface="Calibri"/>
              <a:cs typeface="Calibri"/>
            </a:endParaRPr>
          </a:p>
          <a:p>
            <a:endParaRPr lang="is-IS" b="1" dirty="0"/>
          </a:p>
          <a:p>
            <a:r>
              <a:rPr lang="is-IS" b="1" dirty="0"/>
              <a:t>Kennslubækur: Garðar Gíslason: Kenningar og samfélag. </a:t>
            </a:r>
            <a:endParaRPr lang="is-IS" b="1" dirty="0">
              <a:ea typeface="Calibri"/>
              <a:cs typeface="Calibri"/>
            </a:endParaRPr>
          </a:p>
          <a:p>
            <a:endParaRPr lang="is-IS" b="1" dirty="0"/>
          </a:p>
          <a:p>
            <a:r>
              <a:rPr lang="en-GB" b="1" dirty="0" err="1"/>
              <a:t>Af</a:t>
            </a:r>
            <a:r>
              <a:rPr lang="en-GB" b="1" dirty="0"/>
              <a:t> </a:t>
            </a:r>
            <a:r>
              <a:rPr lang="en-GB" b="1" dirty="0" err="1"/>
              <a:t>hverju</a:t>
            </a:r>
            <a:r>
              <a:rPr lang="en-GB" b="1" dirty="0"/>
              <a:t> </a:t>
            </a:r>
            <a:r>
              <a:rPr lang="en-GB" b="1" dirty="0" err="1"/>
              <a:t>þessi</a:t>
            </a:r>
            <a:r>
              <a:rPr lang="en-GB" b="1" dirty="0"/>
              <a:t> </a:t>
            </a:r>
            <a:r>
              <a:rPr lang="en-GB" b="1" dirty="0" err="1"/>
              <a:t>áfangi</a:t>
            </a:r>
            <a:r>
              <a:rPr lang="en-GB" b="1" dirty="0"/>
              <a:t>? </a:t>
            </a:r>
            <a:r>
              <a:rPr lang="en-GB" b="1" dirty="0" err="1"/>
              <a:t>Nemendur</a:t>
            </a:r>
            <a:r>
              <a:rPr lang="en-GB" b="1" dirty="0"/>
              <a:t> </a:t>
            </a:r>
            <a:r>
              <a:rPr lang="en-GB" b="1" dirty="0" err="1"/>
              <a:t>verða</a:t>
            </a:r>
            <a:r>
              <a:rPr lang="en-GB" b="1" dirty="0"/>
              <a:t> </a:t>
            </a:r>
            <a:r>
              <a:rPr lang="en-GB" b="1" dirty="0" err="1"/>
              <a:t>margs</a:t>
            </a:r>
            <a:r>
              <a:rPr lang="en-GB" b="1" dirty="0"/>
              <a:t> </a:t>
            </a:r>
            <a:r>
              <a:rPr lang="en-GB" b="1" dirty="0" err="1"/>
              <a:t>vísari</a:t>
            </a:r>
            <a:r>
              <a:rPr lang="en-GB" b="1" dirty="0"/>
              <a:t> um </a:t>
            </a:r>
            <a:r>
              <a:rPr lang="en-GB" b="1" dirty="0" err="1"/>
              <a:t>það</a:t>
            </a:r>
            <a:r>
              <a:rPr lang="en-GB" b="1" dirty="0"/>
              <a:t> </a:t>
            </a:r>
            <a:r>
              <a:rPr lang="en-GB" b="1" dirty="0" err="1"/>
              <a:t>hvernig</a:t>
            </a:r>
            <a:r>
              <a:rPr lang="en-GB" b="1" dirty="0"/>
              <a:t> </a:t>
            </a:r>
            <a:r>
              <a:rPr lang="en-GB" b="1" dirty="0" err="1"/>
              <a:t>samfélagið</a:t>
            </a:r>
            <a:r>
              <a:rPr lang="en-GB" b="1" dirty="0"/>
              <a:t> </a:t>
            </a:r>
            <a:r>
              <a:rPr lang="en-GB" b="1" dirty="0" err="1"/>
              <a:t>virkar</a:t>
            </a:r>
            <a:r>
              <a:rPr lang="en-GB" b="1" dirty="0"/>
              <a:t>, </a:t>
            </a:r>
            <a:r>
              <a:rPr lang="en-GB" b="1" dirty="0" err="1"/>
              <a:t>hvernig</a:t>
            </a:r>
            <a:r>
              <a:rPr lang="en-GB" b="1" dirty="0"/>
              <a:t> </a:t>
            </a:r>
            <a:r>
              <a:rPr lang="en-GB" b="1" dirty="0" err="1"/>
              <a:t>það</a:t>
            </a:r>
            <a:r>
              <a:rPr lang="en-GB" b="1" dirty="0"/>
              <a:t> </a:t>
            </a:r>
            <a:r>
              <a:rPr lang="en-GB" b="1" dirty="0" err="1"/>
              <a:t>hefur</a:t>
            </a:r>
            <a:r>
              <a:rPr lang="en-GB" b="1" dirty="0"/>
              <a:t> </a:t>
            </a:r>
            <a:r>
              <a:rPr lang="en-GB" b="1" dirty="0" err="1"/>
              <a:t>áhrif</a:t>
            </a:r>
            <a:r>
              <a:rPr lang="en-GB" b="1" dirty="0"/>
              <a:t> á </a:t>
            </a:r>
            <a:r>
              <a:rPr lang="en-GB" b="1" dirty="0" err="1"/>
              <a:t>okkur</a:t>
            </a:r>
            <a:r>
              <a:rPr lang="en-GB" b="1" dirty="0"/>
              <a:t>, </a:t>
            </a:r>
            <a:r>
              <a:rPr lang="en-GB" b="1" dirty="0" err="1"/>
              <a:t>hvernig</a:t>
            </a:r>
            <a:r>
              <a:rPr lang="en-GB" b="1" dirty="0"/>
              <a:t> </a:t>
            </a:r>
            <a:r>
              <a:rPr lang="en-GB" b="1" dirty="0" err="1"/>
              <a:t>félagsfræðilegar</a:t>
            </a:r>
            <a:r>
              <a:rPr lang="en-GB" b="1" dirty="0"/>
              <a:t> </a:t>
            </a:r>
            <a:r>
              <a:rPr lang="en-GB" b="1" dirty="0" err="1"/>
              <a:t>kenningar</a:t>
            </a:r>
            <a:r>
              <a:rPr lang="en-GB" b="1" dirty="0"/>
              <a:t> geta </a:t>
            </a:r>
            <a:r>
              <a:rPr lang="en-GB" b="1" dirty="0" err="1"/>
              <a:t>hjálpað</a:t>
            </a:r>
            <a:r>
              <a:rPr lang="en-GB" b="1" dirty="0"/>
              <a:t> </a:t>
            </a:r>
            <a:r>
              <a:rPr lang="en-GB" b="1" dirty="0" err="1"/>
              <a:t>okkur</a:t>
            </a:r>
            <a:r>
              <a:rPr lang="en-GB" b="1" dirty="0"/>
              <a:t> </a:t>
            </a:r>
            <a:r>
              <a:rPr lang="en-GB" b="1" dirty="0" err="1"/>
              <a:t>að</a:t>
            </a:r>
            <a:r>
              <a:rPr lang="en-GB" b="1" dirty="0"/>
              <a:t> </a:t>
            </a:r>
            <a:r>
              <a:rPr lang="en-GB" b="1" dirty="0" err="1"/>
              <a:t>skilja</a:t>
            </a:r>
            <a:r>
              <a:rPr lang="en-GB" b="1" dirty="0"/>
              <a:t> </a:t>
            </a:r>
            <a:r>
              <a:rPr lang="en-GB" b="1" dirty="0" err="1"/>
              <a:t>þjóðféalgið</a:t>
            </a:r>
            <a:r>
              <a:rPr lang="en-GB" b="1" dirty="0"/>
              <a:t> </a:t>
            </a:r>
            <a:r>
              <a:rPr lang="en-GB" b="1" dirty="0" err="1"/>
              <a:t>betur</a:t>
            </a:r>
            <a:r>
              <a:rPr lang="en-GB" b="1" dirty="0"/>
              <a:t> </a:t>
            </a:r>
            <a:r>
              <a:rPr lang="en-GB" b="1" dirty="0" err="1"/>
              <a:t>og</a:t>
            </a:r>
            <a:r>
              <a:rPr lang="en-GB" b="1" dirty="0"/>
              <a:t> </a:t>
            </a:r>
            <a:r>
              <a:rPr lang="en-GB" b="1" dirty="0" err="1"/>
              <a:t>þá</a:t>
            </a:r>
            <a:r>
              <a:rPr lang="en-GB" b="1" dirty="0"/>
              <a:t> </a:t>
            </a:r>
            <a:r>
              <a:rPr lang="en-GB" b="1" dirty="0" err="1"/>
              <a:t>krafta</a:t>
            </a:r>
            <a:r>
              <a:rPr lang="en-GB" b="1" dirty="0"/>
              <a:t> </a:t>
            </a:r>
            <a:r>
              <a:rPr lang="en-GB" b="1" dirty="0" err="1"/>
              <a:t>sem</a:t>
            </a:r>
            <a:r>
              <a:rPr lang="en-GB" b="1" dirty="0"/>
              <a:t> í </a:t>
            </a:r>
            <a:r>
              <a:rPr lang="en-GB" b="1" dirty="0" err="1"/>
              <a:t>því</a:t>
            </a:r>
            <a:r>
              <a:rPr lang="en-GB" b="1" dirty="0"/>
              <a:t> </a:t>
            </a:r>
            <a:r>
              <a:rPr lang="en-GB" b="1" dirty="0" err="1"/>
              <a:t>eru</a:t>
            </a:r>
            <a:r>
              <a:rPr lang="en-GB" b="1" dirty="0"/>
              <a:t>. </a:t>
            </a:r>
            <a:r>
              <a:rPr lang="en-GB" b="1" dirty="0" err="1"/>
              <a:t>Magnaður</a:t>
            </a:r>
            <a:r>
              <a:rPr lang="en-GB" b="1" dirty="0"/>
              <a:t> </a:t>
            </a:r>
            <a:r>
              <a:rPr lang="en-GB" b="1" dirty="0" err="1"/>
              <a:t>áfangi</a:t>
            </a:r>
            <a:r>
              <a:rPr lang="en-GB" b="1" dirty="0"/>
              <a:t> </a:t>
            </a:r>
            <a:r>
              <a:rPr lang="en-GB" b="1" dirty="0" err="1"/>
              <a:t>að</a:t>
            </a:r>
            <a:r>
              <a:rPr lang="en-GB" b="1" dirty="0"/>
              <a:t> </a:t>
            </a:r>
            <a:r>
              <a:rPr lang="en-GB" b="1" dirty="0" err="1"/>
              <a:t>sögn</a:t>
            </a:r>
            <a:r>
              <a:rPr lang="en-GB" b="1" dirty="0"/>
              <a:t> </a:t>
            </a:r>
            <a:r>
              <a:rPr lang="en-GB" b="1" dirty="0" err="1"/>
              <a:t>nemenda</a:t>
            </a:r>
            <a:r>
              <a:rPr lang="en-GB" b="1" dirty="0"/>
              <a:t>!</a:t>
            </a:r>
            <a:endParaRPr lang="en-GB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7357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36883D7B-395D-3306-E06F-1BA4A8F5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SAGA2NM05</a:t>
            </a:r>
            <a:endParaRPr lang="is-IS" dirty="0"/>
          </a:p>
        </p:txBody>
      </p:sp>
      <p:pic>
        <p:nvPicPr>
          <p:cNvPr id="3" name="Content Placeholder 2" descr="A cartoon characters in blue letters&#10;&#10;Description automatically generated">
            <a:extLst>
              <a:ext uri="{FF2B5EF4-FFF2-40B4-BE49-F238E27FC236}">
                <a16:creationId xmlns:a16="http://schemas.microsoft.com/office/drawing/2014/main" id="{A78FFB1F-A8C4-FB17-6803-059F93C9A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2525" y="3605701"/>
            <a:ext cx="5558447" cy="1747226"/>
          </a:xfrm>
        </p:spPr>
      </p:pic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1C8A197F-E14B-8013-A2BC-F2D508A67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2557" y="2151184"/>
            <a:ext cx="3932237" cy="38115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b="1" dirty="0" err="1"/>
              <a:t>Undanfari</a:t>
            </a:r>
            <a:r>
              <a:rPr lang="en-GB" b="1" dirty="0"/>
              <a:t>: SAGA2SÍ05</a:t>
            </a:r>
          </a:p>
          <a:p>
            <a:endParaRPr lang="en-GB" b="1" dirty="0"/>
          </a:p>
          <a:p>
            <a:r>
              <a:rPr lang="is-IS" b="1" dirty="0"/>
              <a:t>Námsmat: </a:t>
            </a:r>
            <a:r>
              <a:rPr lang="is-IS" dirty="0"/>
              <a:t>Símatsáfangi, en nokkur próf eru á </a:t>
            </a:r>
            <a:r>
              <a:rPr lang="is-IS" dirty="0" err="1"/>
              <a:t>Moodle</a:t>
            </a:r>
            <a:r>
              <a:rPr lang="is-IS" dirty="0"/>
              <a:t> kennsluvefnum. Annars nokkur styttri verkefni, stundum kynningar nemenda. </a:t>
            </a:r>
            <a:endParaRPr lang="is-IS" dirty="0">
              <a:ea typeface="Calibri"/>
              <a:cs typeface="Calibri"/>
            </a:endParaRPr>
          </a:p>
          <a:p>
            <a:endParaRPr lang="is-IS" b="1" dirty="0"/>
          </a:p>
          <a:p>
            <a:r>
              <a:rPr lang="is-IS" b="1" dirty="0"/>
              <a:t>Kennslubækur: </a:t>
            </a:r>
            <a:r>
              <a:rPr lang="is-IS" dirty="0"/>
              <a:t>Gunnar Karlsson og fleiri: Fornir tímar. Að auki ýmislegt efni á vefnum. </a:t>
            </a:r>
            <a:endParaRPr lang="is-IS" dirty="0">
              <a:ea typeface="Calibri"/>
              <a:cs typeface="Calibri"/>
            </a:endParaRPr>
          </a:p>
          <a:p>
            <a:endParaRPr lang="is-IS" b="1" dirty="0"/>
          </a:p>
          <a:p>
            <a:r>
              <a:rPr lang="en-GB" b="1" dirty="0" err="1"/>
              <a:t>Af</a:t>
            </a:r>
            <a:r>
              <a:rPr lang="en-GB" b="1" dirty="0"/>
              <a:t> </a:t>
            </a:r>
            <a:r>
              <a:rPr lang="en-GB" b="1" dirty="0" err="1"/>
              <a:t>hverju</a:t>
            </a:r>
            <a:r>
              <a:rPr lang="en-GB" b="1" dirty="0"/>
              <a:t> </a:t>
            </a:r>
            <a:r>
              <a:rPr lang="en-GB" b="1" dirty="0" err="1"/>
              <a:t>þessi</a:t>
            </a:r>
            <a:r>
              <a:rPr lang="en-GB" b="1" dirty="0"/>
              <a:t> </a:t>
            </a:r>
            <a:r>
              <a:rPr lang="en-GB" b="1" dirty="0" err="1"/>
              <a:t>áfangi</a:t>
            </a:r>
            <a:r>
              <a:rPr lang="en-GB" b="1" dirty="0"/>
              <a:t>? </a:t>
            </a:r>
            <a:r>
              <a:rPr lang="en-GB" dirty="0" err="1"/>
              <a:t>Gagnlegur</a:t>
            </a:r>
            <a:r>
              <a:rPr lang="en-GB" dirty="0"/>
              <a:t> </a:t>
            </a:r>
            <a:r>
              <a:rPr lang="en-GB" dirty="0" err="1"/>
              <a:t>áfangi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 </a:t>
            </a:r>
            <a:r>
              <a:rPr lang="en-GB" dirty="0" err="1"/>
              <a:t>þá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vilja</a:t>
            </a:r>
            <a:r>
              <a:rPr lang="en-GB" dirty="0"/>
              <a:t> </a:t>
            </a:r>
            <a:r>
              <a:rPr lang="en-GB" dirty="0" err="1"/>
              <a:t>skilja</a:t>
            </a:r>
            <a:r>
              <a:rPr lang="en-GB" dirty="0"/>
              <a:t> </a:t>
            </a:r>
            <a:r>
              <a:rPr lang="en-GB" dirty="0" err="1"/>
              <a:t>samhengi</a:t>
            </a:r>
            <a:r>
              <a:rPr lang="en-GB" dirty="0"/>
              <a:t> </a:t>
            </a:r>
            <a:r>
              <a:rPr lang="en-GB" dirty="0" err="1"/>
              <a:t>sögunnar</a:t>
            </a:r>
            <a:r>
              <a:rPr lang="en-GB" dirty="0"/>
              <a:t>. </a:t>
            </a:r>
            <a:r>
              <a:rPr lang="en-GB" dirty="0" err="1"/>
              <a:t>Þetta</a:t>
            </a:r>
            <a:r>
              <a:rPr lang="en-GB" dirty="0"/>
              <a:t> er </a:t>
            </a:r>
            <a:r>
              <a:rPr lang="en-GB" dirty="0" err="1"/>
              <a:t>yfirlitsáfangi</a:t>
            </a:r>
            <a:r>
              <a:rPr lang="en-GB" dirty="0"/>
              <a:t>, </a:t>
            </a:r>
            <a:r>
              <a:rPr lang="en-GB" dirty="0" err="1"/>
              <a:t>farið</a:t>
            </a:r>
            <a:r>
              <a:rPr lang="en-GB" dirty="0"/>
              <a:t> </a:t>
            </a:r>
            <a:r>
              <a:rPr lang="en-GB" dirty="0" err="1"/>
              <a:t>hratt</a:t>
            </a:r>
            <a:r>
              <a:rPr lang="en-GB" dirty="0"/>
              <a:t> </a:t>
            </a:r>
            <a:r>
              <a:rPr lang="en-GB" dirty="0" err="1"/>
              <a:t>yfir</a:t>
            </a:r>
            <a:r>
              <a:rPr lang="en-GB" dirty="0"/>
              <a:t> </a:t>
            </a:r>
            <a:r>
              <a:rPr lang="en-GB" dirty="0" err="1"/>
              <a:t>sögu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ákveðin</a:t>
            </a:r>
            <a:r>
              <a:rPr lang="en-GB" dirty="0"/>
              <a:t> </a:t>
            </a:r>
            <a:r>
              <a:rPr lang="en-GB" dirty="0" err="1"/>
              <a:t>tímabil</a:t>
            </a:r>
            <a:r>
              <a:rPr lang="en-GB" dirty="0"/>
              <a:t> </a:t>
            </a:r>
            <a:r>
              <a:rPr lang="en-GB" dirty="0" err="1"/>
              <a:t>skoðuð</a:t>
            </a:r>
            <a:r>
              <a:rPr lang="en-GB" dirty="0"/>
              <a:t> </a:t>
            </a:r>
            <a:r>
              <a:rPr lang="en-GB" dirty="0" err="1"/>
              <a:t>betur</a:t>
            </a:r>
            <a:r>
              <a:rPr lang="en-GB" dirty="0"/>
              <a:t>.  </a:t>
            </a:r>
            <a:endParaRPr lang="is-IS" dirty="0"/>
          </a:p>
          <a:p>
            <a:endParaRPr lang="is-IS" dirty="0"/>
          </a:p>
        </p:txBody>
      </p:sp>
      <p:pic>
        <p:nvPicPr>
          <p:cNvPr id="6" name="Picture 5" descr="A sphinx and pyramids in the desert&#10;&#10;Description automatically generated">
            <a:extLst>
              <a:ext uri="{FF2B5EF4-FFF2-40B4-BE49-F238E27FC236}">
                <a16:creationId xmlns:a16="http://schemas.microsoft.com/office/drawing/2014/main" id="{19B4F93C-8E3B-9D60-E57E-C90553DDF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274" y="757759"/>
            <a:ext cx="3878384" cy="24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7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8BA19D5E-8913-3A07-0880-D6C659C3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SAGA2MT05</a:t>
            </a:r>
            <a:endParaRPr lang="is-IS" dirty="0"/>
          </a:p>
        </p:txBody>
      </p:sp>
      <p:pic>
        <p:nvPicPr>
          <p:cNvPr id="3" name="Content Placeholder 2" descr="A person in a suit and a person in a suit&#10;&#10;Description automatically generated">
            <a:extLst>
              <a:ext uri="{FF2B5EF4-FFF2-40B4-BE49-F238E27FC236}">
                <a16:creationId xmlns:a16="http://schemas.microsoft.com/office/drawing/2014/main" id="{B2F21463-1797-FD4F-C388-6F43B2954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7539" y="543293"/>
            <a:ext cx="4498729" cy="2518506"/>
          </a:xfrm>
        </p:spPr>
      </p:pic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13119914-CCC7-B4F9-2C59-3108C019E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b="1" dirty="0" err="1"/>
              <a:t>Undanfari</a:t>
            </a:r>
            <a:r>
              <a:rPr lang="en-GB" b="1" dirty="0"/>
              <a:t>: </a:t>
            </a:r>
            <a:r>
              <a:rPr lang="en-GB" dirty="0"/>
              <a:t>SAGA2SÍ05 </a:t>
            </a:r>
            <a:r>
              <a:rPr lang="en-GB" dirty="0" err="1"/>
              <a:t>og</a:t>
            </a:r>
            <a:r>
              <a:rPr lang="en-GB" dirty="0"/>
              <a:t> SAGA2NM05 </a:t>
            </a:r>
          </a:p>
          <a:p>
            <a:endParaRPr lang="en-GB" b="1" dirty="0"/>
          </a:p>
          <a:p>
            <a:r>
              <a:rPr lang="is-IS" b="1" dirty="0"/>
              <a:t>Námsmat: </a:t>
            </a:r>
            <a:r>
              <a:rPr lang="is-IS" dirty="0"/>
              <a:t>Símatsáfangi, styttri verkefni, smápróf á </a:t>
            </a:r>
            <a:r>
              <a:rPr lang="is-IS" dirty="0" err="1"/>
              <a:t>Moodle</a:t>
            </a:r>
            <a:r>
              <a:rPr lang="is-IS" dirty="0"/>
              <a:t>, ritgerð og stundum kynningar nemenda. </a:t>
            </a:r>
            <a:endParaRPr lang="is-IS" dirty="0">
              <a:ea typeface="Calibri"/>
              <a:cs typeface="Calibri"/>
            </a:endParaRPr>
          </a:p>
          <a:p>
            <a:endParaRPr lang="is-IS" b="1" dirty="0"/>
          </a:p>
          <a:p>
            <a:r>
              <a:rPr lang="is-IS" b="1" dirty="0"/>
              <a:t>Kennslubækur: </a:t>
            </a:r>
            <a:r>
              <a:rPr lang="is-IS" dirty="0"/>
              <a:t>Sigurður Ragnarsson: 20. öldin </a:t>
            </a:r>
            <a:endParaRPr lang="is-IS" dirty="0">
              <a:ea typeface="Calibri"/>
              <a:cs typeface="Calibri"/>
            </a:endParaRPr>
          </a:p>
          <a:p>
            <a:endParaRPr lang="is-IS" b="1" dirty="0"/>
          </a:p>
          <a:p>
            <a:r>
              <a:rPr lang="en-GB" b="1" dirty="0" err="1"/>
              <a:t>Af</a:t>
            </a:r>
            <a:r>
              <a:rPr lang="en-GB" b="1" dirty="0"/>
              <a:t> </a:t>
            </a:r>
            <a:r>
              <a:rPr lang="en-GB" b="1" dirty="0" err="1"/>
              <a:t>hverju</a:t>
            </a:r>
            <a:r>
              <a:rPr lang="en-GB" b="1" dirty="0"/>
              <a:t> </a:t>
            </a:r>
            <a:r>
              <a:rPr lang="en-GB" b="1" dirty="0" err="1"/>
              <a:t>þessi</a:t>
            </a:r>
            <a:r>
              <a:rPr lang="en-GB" b="1" dirty="0"/>
              <a:t> </a:t>
            </a:r>
            <a:r>
              <a:rPr lang="en-GB" b="1" dirty="0" err="1"/>
              <a:t>áfangi</a:t>
            </a:r>
            <a:r>
              <a:rPr lang="en-GB" b="1" dirty="0"/>
              <a:t>? </a:t>
            </a:r>
            <a:r>
              <a:rPr lang="en-GB" dirty="0" err="1"/>
              <a:t>Mjög</a:t>
            </a:r>
            <a:r>
              <a:rPr lang="en-GB" dirty="0"/>
              <a:t> </a:t>
            </a:r>
            <a:r>
              <a:rPr lang="en-GB" dirty="0" err="1"/>
              <a:t>nauðsynlegt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hagnýtt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þekkja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sögu</a:t>
            </a:r>
            <a:r>
              <a:rPr lang="en-GB" dirty="0"/>
              <a:t> 20. </a:t>
            </a:r>
            <a:r>
              <a:rPr lang="en-GB" dirty="0" err="1"/>
              <a:t>aldar</a:t>
            </a:r>
            <a:r>
              <a:rPr lang="en-GB" dirty="0"/>
              <a:t>, </a:t>
            </a:r>
            <a:r>
              <a:rPr lang="en-GB" dirty="0" err="1"/>
              <a:t>því</a:t>
            </a:r>
            <a:r>
              <a:rPr lang="en-GB" dirty="0"/>
              <a:t> </a:t>
            </a:r>
            <a:r>
              <a:rPr lang="en-GB" dirty="0" err="1"/>
              <a:t>þannig</a:t>
            </a:r>
            <a:r>
              <a:rPr lang="en-GB" dirty="0"/>
              <a:t> </a:t>
            </a:r>
            <a:r>
              <a:rPr lang="en-GB" dirty="0" err="1"/>
              <a:t>skiljum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betur</a:t>
            </a:r>
            <a:r>
              <a:rPr lang="en-GB" dirty="0"/>
              <a:t> </a:t>
            </a:r>
            <a:r>
              <a:rPr lang="en-GB" dirty="0" err="1"/>
              <a:t>nútímann</a:t>
            </a:r>
            <a:r>
              <a:rPr lang="en-GB" dirty="0"/>
              <a:t>. </a:t>
            </a:r>
            <a:r>
              <a:rPr lang="en-GB" dirty="0" err="1"/>
              <a:t>Viðfangsefni</a:t>
            </a:r>
            <a:r>
              <a:rPr lang="en-GB" dirty="0"/>
              <a:t>: </a:t>
            </a:r>
            <a:r>
              <a:rPr lang="en-GB" dirty="0" err="1"/>
              <a:t>Rússneska</a:t>
            </a:r>
            <a:r>
              <a:rPr lang="en-GB" dirty="0"/>
              <a:t> </a:t>
            </a:r>
            <a:r>
              <a:rPr lang="en-GB" dirty="0" err="1"/>
              <a:t>byltingin</a:t>
            </a:r>
            <a:r>
              <a:rPr lang="en-GB" dirty="0"/>
              <a:t>, </a:t>
            </a:r>
            <a:r>
              <a:rPr lang="en-GB" dirty="0" err="1"/>
              <a:t>kreppan</a:t>
            </a:r>
            <a:r>
              <a:rPr lang="en-GB" dirty="0"/>
              <a:t> </a:t>
            </a:r>
            <a:r>
              <a:rPr lang="en-GB" dirty="0" err="1"/>
              <a:t>mikla</a:t>
            </a:r>
            <a:r>
              <a:rPr lang="en-GB" dirty="0"/>
              <a:t>, </a:t>
            </a:r>
            <a:r>
              <a:rPr lang="en-GB" dirty="0" err="1"/>
              <a:t>nasisminn</a:t>
            </a:r>
            <a:r>
              <a:rPr lang="en-GB" dirty="0"/>
              <a:t>, </a:t>
            </a:r>
            <a:r>
              <a:rPr lang="en-GB" dirty="0" err="1"/>
              <a:t>kalda</a:t>
            </a:r>
            <a:r>
              <a:rPr lang="en-GB" dirty="0"/>
              <a:t> </a:t>
            </a:r>
            <a:r>
              <a:rPr lang="en-GB" dirty="0" err="1"/>
              <a:t>stríðið</a:t>
            </a:r>
            <a:r>
              <a:rPr lang="en-GB" dirty="0"/>
              <a:t>, </a:t>
            </a:r>
            <a:r>
              <a:rPr lang="en-GB" dirty="0" err="1"/>
              <a:t>átök</a:t>
            </a:r>
            <a:r>
              <a:rPr lang="en-GB" dirty="0"/>
              <a:t> </a:t>
            </a:r>
            <a:r>
              <a:rPr lang="en-GB" dirty="0" err="1"/>
              <a:t>kommúnisma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kapítalisma</a:t>
            </a:r>
            <a:r>
              <a:rPr lang="en-GB" dirty="0"/>
              <a:t> 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margt</a:t>
            </a:r>
            <a:r>
              <a:rPr lang="en-GB" dirty="0"/>
              <a:t> </a:t>
            </a:r>
            <a:r>
              <a:rPr lang="en-GB" dirty="0" err="1"/>
              <a:t>fleira</a:t>
            </a:r>
            <a:r>
              <a:rPr lang="en-GB" dirty="0"/>
              <a:t>. </a:t>
            </a:r>
            <a:r>
              <a:rPr lang="en-GB" b="1" dirty="0"/>
              <a:t> </a:t>
            </a:r>
            <a:endParaRPr lang="is-IS" b="1" dirty="0"/>
          </a:p>
          <a:p>
            <a:endParaRPr lang="is-IS" dirty="0"/>
          </a:p>
        </p:txBody>
      </p:sp>
      <p:pic>
        <p:nvPicPr>
          <p:cNvPr id="6" name="Picture 5" descr="Cartoon of a person and a bear&#10;&#10;Description automatically generated">
            <a:extLst>
              <a:ext uri="{FF2B5EF4-FFF2-40B4-BE49-F238E27FC236}">
                <a16:creationId xmlns:a16="http://schemas.microsoft.com/office/drawing/2014/main" id="{03396334-8339-52BC-1681-81AD6FDD0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846" y="3369279"/>
            <a:ext cx="4403968" cy="228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01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EB952721-3463-98ED-C5C8-0E6314BB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SAGA3UT05</a:t>
            </a:r>
            <a:endParaRPr lang="is-IS" dirty="0"/>
          </a:p>
        </p:txBody>
      </p:sp>
      <p:pic>
        <p:nvPicPr>
          <p:cNvPr id="3" name="Content Placeholder 2" descr="A globe with different symbols&#10;&#10;Description automatically generated">
            <a:extLst>
              <a:ext uri="{FF2B5EF4-FFF2-40B4-BE49-F238E27FC236}">
                <a16:creationId xmlns:a16="http://schemas.microsoft.com/office/drawing/2014/main" id="{61ECAF28-C0A7-0A66-559F-F63988454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4154" y="3913678"/>
            <a:ext cx="3883268" cy="2166814"/>
          </a:xfrm>
        </p:spPr>
      </p:pic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ECBE3CD9-9012-561B-787B-137F457F2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GB" sz="1800" b="1" dirty="0" err="1"/>
              <a:t>Undanfari</a:t>
            </a:r>
            <a:r>
              <a:rPr lang="en-GB" sz="1800" b="1" dirty="0"/>
              <a:t>: SAGA2SÍ05 og SAGA2NM05 </a:t>
            </a:r>
            <a:endParaRPr lang="en-GB" sz="1800" b="1" dirty="0">
              <a:ea typeface="Calibri"/>
              <a:cs typeface="Calibri"/>
            </a:endParaRPr>
          </a:p>
          <a:p>
            <a:endParaRPr lang="en-GB" sz="1800" b="1" dirty="0">
              <a:ea typeface="Calibri"/>
              <a:cs typeface="Calibri"/>
            </a:endParaRPr>
          </a:p>
          <a:p>
            <a:r>
              <a:rPr lang="is-IS" sz="1800" b="1" dirty="0"/>
              <a:t>Námsmat: </a:t>
            </a:r>
            <a:r>
              <a:rPr lang="is-IS" sz="1800" dirty="0"/>
              <a:t>Símatsáfangi, ýmis verkefni á vef og í tímum. </a:t>
            </a:r>
            <a:endParaRPr lang="is-IS" sz="1800" dirty="0">
              <a:ea typeface="Calibri"/>
              <a:cs typeface="Calibri"/>
            </a:endParaRPr>
          </a:p>
          <a:p>
            <a:endParaRPr lang="is-IS" sz="1800" b="1" dirty="0">
              <a:ea typeface="Calibri"/>
              <a:cs typeface="Calibri"/>
            </a:endParaRPr>
          </a:p>
          <a:p>
            <a:r>
              <a:rPr lang="is-IS" sz="1800" b="1" dirty="0"/>
              <a:t>Kennslubækur: </a:t>
            </a:r>
            <a:r>
              <a:rPr lang="is-IS" sz="1800" dirty="0"/>
              <a:t>Engin. Námsefnið er allt á </a:t>
            </a:r>
            <a:r>
              <a:rPr lang="is-IS" sz="1800" dirty="0" err="1"/>
              <a:t>Moodle</a:t>
            </a:r>
            <a:r>
              <a:rPr lang="is-IS" sz="1800" dirty="0"/>
              <a:t> kennsluvefnum, auk annars efnis á bókasafni og á veraldarvefnum. </a:t>
            </a:r>
            <a:endParaRPr lang="is-IS" sz="1800" dirty="0">
              <a:ea typeface="Calibri"/>
              <a:cs typeface="Calibri"/>
            </a:endParaRPr>
          </a:p>
          <a:p>
            <a:endParaRPr lang="is-IS" sz="1800" b="1" dirty="0">
              <a:ea typeface="Calibri"/>
              <a:cs typeface="Calibri"/>
            </a:endParaRPr>
          </a:p>
          <a:p>
            <a:r>
              <a:rPr lang="en-GB" sz="1800" b="1" dirty="0" err="1"/>
              <a:t>Af</a:t>
            </a:r>
            <a:r>
              <a:rPr lang="en-GB" sz="1800" b="1" dirty="0"/>
              <a:t> </a:t>
            </a:r>
            <a:r>
              <a:rPr lang="en-GB" sz="1800" b="1" dirty="0" err="1"/>
              <a:t>hverju</a:t>
            </a:r>
            <a:r>
              <a:rPr lang="en-GB" sz="1800" b="1" dirty="0"/>
              <a:t> </a:t>
            </a:r>
            <a:r>
              <a:rPr lang="en-GB" sz="1800" b="1" dirty="0" err="1"/>
              <a:t>þessi</a:t>
            </a:r>
            <a:r>
              <a:rPr lang="en-GB" sz="1800" b="1" dirty="0"/>
              <a:t> </a:t>
            </a:r>
            <a:r>
              <a:rPr lang="en-GB" sz="1800" b="1" dirty="0" err="1"/>
              <a:t>áfangi</a:t>
            </a:r>
            <a:r>
              <a:rPr lang="en-GB" sz="1800" b="1" dirty="0"/>
              <a:t>? </a:t>
            </a:r>
            <a:r>
              <a:rPr lang="en-GB" sz="1800" dirty="0" err="1"/>
              <a:t>Trú</a:t>
            </a:r>
            <a:r>
              <a:rPr lang="en-GB" sz="1800" dirty="0"/>
              <a:t> er </a:t>
            </a:r>
            <a:r>
              <a:rPr lang="en-GB" sz="1800" dirty="0" err="1"/>
              <a:t>ein</a:t>
            </a:r>
            <a:r>
              <a:rPr lang="en-GB" sz="1800" dirty="0"/>
              <a:t> </a:t>
            </a:r>
            <a:r>
              <a:rPr lang="en-GB" sz="1800" dirty="0" err="1"/>
              <a:t>áhrifaríkasta</a:t>
            </a:r>
            <a:r>
              <a:rPr lang="en-GB" sz="1800" dirty="0"/>
              <a:t> </a:t>
            </a:r>
            <a:r>
              <a:rPr lang="en-GB" sz="1800" dirty="0" err="1"/>
              <a:t>hugmyndafræði</a:t>
            </a:r>
            <a:r>
              <a:rPr lang="en-GB" sz="1800" dirty="0"/>
              <a:t> </a:t>
            </a:r>
            <a:r>
              <a:rPr lang="en-GB" sz="1800" dirty="0" err="1"/>
              <a:t>sem</a:t>
            </a:r>
            <a:r>
              <a:rPr lang="en-GB" sz="1800" dirty="0"/>
              <a:t> </a:t>
            </a:r>
            <a:r>
              <a:rPr lang="en-GB" sz="1800" dirty="0" err="1"/>
              <a:t>komið</a:t>
            </a:r>
            <a:r>
              <a:rPr lang="en-GB" sz="1800" dirty="0"/>
              <a:t> </a:t>
            </a:r>
            <a:r>
              <a:rPr lang="en-GB" sz="1800" dirty="0" err="1"/>
              <a:t>hefur</a:t>
            </a:r>
            <a:r>
              <a:rPr lang="en-GB" sz="1800" dirty="0"/>
              <a:t> </a:t>
            </a:r>
            <a:r>
              <a:rPr lang="en-GB" sz="1800" dirty="0" err="1"/>
              <a:t>fram</a:t>
            </a:r>
            <a:r>
              <a:rPr lang="en-GB" sz="1800" dirty="0"/>
              <a:t> í </a:t>
            </a:r>
            <a:r>
              <a:rPr lang="en-GB" sz="1800" dirty="0" err="1"/>
              <a:t>sögu</a:t>
            </a:r>
            <a:r>
              <a:rPr lang="en-GB" sz="1800" dirty="0"/>
              <a:t> </a:t>
            </a:r>
            <a:r>
              <a:rPr lang="en-GB" sz="1800" dirty="0" err="1"/>
              <a:t>mannsins</a:t>
            </a:r>
            <a:r>
              <a:rPr lang="en-GB" sz="1800" dirty="0"/>
              <a:t>. </a:t>
            </a:r>
            <a:r>
              <a:rPr lang="en-GB" sz="1800" dirty="0" err="1"/>
              <a:t>Nauðsynlegt</a:t>
            </a:r>
            <a:r>
              <a:rPr lang="en-GB" sz="1800" dirty="0"/>
              <a:t> </a:t>
            </a:r>
            <a:r>
              <a:rPr lang="en-GB" sz="1800" dirty="0" err="1"/>
              <a:t>að</a:t>
            </a:r>
            <a:r>
              <a:rPr lang="en-GB" sz="1800" dirty="0"/>
              <a:t> </a:t>
            </a:r>
            <a:r>
              <a:rPr lang="en-GB" sz="1800" dirty="0" err="1"/>
              <a:t>þekkja</a:t>
            </a:r>
            <a:r>
              <a:rPr lang="en-GB" sz="1800" dirty="0"/>
              <a:t> </a:t>
            </a:r>
            <a:r>
              <a:rPr lang="en-GB" sz="1800" dirty="0" err="1"/>
              <a:t>til</a:t>
            </a:r>
            <a:r>
              <a:rPr lang="en-GB" sz="1800" dirty="0"/>
              <a:t> </a:t>
            </a:r>
            <a:r>
              <a:rPr lang="en-GB" sz="1800" dirty="0" err="1"/>
              <a:t>helstu</a:t>
            </a:r>
            <a:r>
              <a:rPr lang="en-GB" sz="1800" dirty="0"/>
              <a:t> </a:t>
            </a:r>
            <a:r>
              <a:rPr lang="en-GB" sz="1800" dirty="0" err="1"/>
              <a:t>trúarbragða</a:t>
            </a:r>
            <a:r>
              <a:rPr lang="en-GB" sz="1800" dirty="0"/>
              <a:t> </a:t>
            </a:r>
            <a:r>
              <a:rPr lang="en-GB" sz="1800" dirty="0" err="1"/>
              <a:t>heims</a:t>
            </a:r>
            <a:r>
              <a:rPr lang="en-GB" sz="1800" dirty="0"/>
              <a:t>, </a:t>
            </a:r>
            <a:r>
              <a:rPr lang="en-GB" sz="1800" dirty="0" err="1"/>
              <a:t>hvað</a:t>
            </a:r>
            <a:r>
              <a:rPr lang="en-GB" sz="1800" dirty="0"/>
              <a:t> er </a:t>
            </a:r>
            <a:r>
              <a:rPr lang="en-GB" sz="1800" dirty="0" err="1"/>
              <a:t>ólíkt</a:t>
            </a:r>
            <a:r>
              <a:rPr lang="en-GB" sz="1800" dirty="0"/>
              <a:t> og </a:t>
            </a:r>
            <a:r>
              <a:rPr lang="en-GB" sz="1800" dirty="0" err="1"/>
              <a:t>hvað</a:t>
            </a:r>
            <a:r>
              <a:rPr lang="en-GB" sz="1800" dirty="0"/>
              <a:t> er </a:t>
            </a:r>
            <a:r>
              <a:rPr lang="en-GB" sz="1800" dirty="0" err="1"/>
              <a:t>líkt</a:t>
            </a:r>
            <a:r>
              <a:rPr lang="en-GB" sz="1800" dirty="0"/>
              <a:t>. </a:t>
            </a:r>
            <a:r>
              <a:rPr lang="en-GB" sz="1800" dirty="0" err="1"/>
              <a:t>Áhrif</a:t>
            </a:r>
            <a:r>
              <a:rPr lang="en-GB" sz="1800" dirty="0"/>
              <a:t> </a:t>
            </a:r>
            <a:r>
              <a:rPr lang="en-GB" sz="1800" dirty="0" err="1"/>
              <a:t>trúar</a:t>
            </a:r>
            <a:r>
              <a:rPr lang="en-GB" sz="1800" dirty="0"/>
              <a:t> á </a:t>
            </a:r>
            <a:r>
              <a:rPr lang="en-GB" sz="1800" dirty="0" err="1"/>
              <a:t>deilur</a:t>
            </a:r>
            <a:r>
              <a:rPr lang="en-GB" sz="1800" dirty="0"/>
              <a:t> í </a:t>
            </a:r>
            <a:r>
              <a:rPr lang="en-GB" sz="1800" dirty="0" err="1"/>
              <a:t>fortíð</a:t>
            </a:r>
            <a:r>
              <a:rPr lang="en-GB" sz="1800" dirty="0"/>
              <a:t> og </a:t>
            </a:r>
            <a:r>
              <a:rPr lang="en-GB" sz="1800" dirty="0" err="1"/>
              <a:t>nútíð</a:t>
            </a:r>
            <a:r>
              <a:rPr lang="en-GB" sz="1800" dirty="0"/>
              <a:t>. </a:t>
            </a:r>
            <a:r>
              <a:rPr lang="en-GB" sz="1800" dirty="0" err="1"/>
              <a:t>Áhersla</a:t>
            </a:r>
            <a:r>
              <a:rPr lang="en-GB" sz="1800" dirty="0"/>
              <a:t> á </a:t>
            </a:r>
            <a:r>
              <a:rPr lang="en-GB" sz="1800" dirty="0" err="1"/>
              <a:t>eingyðistrúarbrögðin</a:t>
            </a:r>
            <a:r>
              <a:rPr lang="en-GB" sz="1800" dirty="0"/>
              <a:t>, </a:t>
            </a:r>
            <a:r>
              <a:rPr lang="en-GB" sz="1800" dirty="0" err="1"/>
              <a:t>gyðingdóm</a:t>
            </a:r>
            <a:r>
              <a:rPr lang="en-GB" sz="1800" dirty="0"/>
              <a:t>, </a:t>
            </a:r>
            <a:r>
              <a:rPr lang="en-GB" sz="1800" dirty="0" err="1"/>
              <a:t>kristni</a:t>
            </a:r>
            <a:r>
              <a:rPr lang="en-GB" sz="1800" dirty="0"/>
              <a:t> og </a:t>
            </a:r>
            <a:r>
              <a:rPr lang="en-GB" sz="1800" dirty="0" err="1"/>
              <a:t>íslam</a:t>
            </a:r>
            <a:r>
              <a:rPr lang="en-GB" sz="1800" dirty="0"/>
              <a:t>. </a:t>
            </a:r>
            <a:r>
              <a:rPr lang="en-GB" sz="1800" dirty="0" err="1"/>
              <a:t>Uppruni</a:t>
            </a:r>
            <a:r>
              <a:rPr lang="en-GB" sz="1800" dirty="0"/>
              <a:t> </a:t>
            </a:r>
            <a:r>
              <a:rPr lang="en-GB" sz="1800" dirty="0" err="1"/>
              <a:t>trúarbragða</a:t>
            </a:r>
            <a:r>
              <a:rPr lang="en-GB" sz="1800" dirty="0"/>
              <a:t> og </a:t>
            </a:r>
            <a:r>
              <a:rPr lang="en-GB" sz="1800" dirty="0" err="1"/>
              <a:t>margt</a:t>
            </a:r>
            <a:r>
              <a:rPr lang="en-GB" dirty="0"/>
              <a:t> </a:t>
            </a:r>
            <a:r>
              <a:rPr lang="en-GB" dirty="0" err="1"/>
              <a:t>fleira</a:t>
            </a:r>
            <a:r>
              <a:rPr lang="en-GB" dirty="0"/>
              <a:t>. </a:t>
            </a:r>
            <a:endParaRPr lang="is-IS" dirty="0"/>
          </a:p>
          <a:p>
            <a:endParaRPr lang="is-IS" dirty="0"/>
          </a:p>
        </p:txBody>
      </p:sp>
      <p:pic>
        <p:nvPicPr>
          <p:cNvPr id="6" name="Picture 5" descr="A group of symbols with different colors&#10;&#10;Description automatically generated">
            <a:extLst>
              <a:ext uri="{FF2B5EF4-FFF2-40B4-BE49-F238E27FC236}">
                <a16:creationId xmlns:a16="http://schemas.microsoft.com/office/drawing/2014/main" id="{B49045B8-7A62-2C4B-9C41-324E64D7B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703" y="337779"/>
            <a:ext cx="3295892" cy="329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4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5082C564-95F7-7F3E-37D1-10756E61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UPPE2UK05</a:t>
            </a:r>
            <a:endParaRPr lang="is-IS" dirty="0"/>
          </a:p>
        </p:txBody>
      </p:sp>
      <p:pic>
        <p:nvPicPr>
          <p:cNvPr id="3" name="Content Placeholder 2" descr="A baby on a phone&#10;&#10;Description automatically generated">
            <a:extLst>
              <a:ext uri="{FF2B5EF4-FFF2-40B4-BE49-F238E27FC236}">
                <a16:creationId xmlns:a16="http://schemas.microsoft.com/office/drawing/2014/main" id="{6B870EC7-D1BF-A32E-259F-8AE204481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4262" y="-72831"/>
            <a:ext cx="3774224" cy="3639480"/>
          </a:xfrm>
        </p:spPr>
      </p:pic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A35B30E1-A9CD-4DBA-F35B-80A19EF7F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b="1" dirty="0" err="1"/>
              <a:t>Undanfari</a:t>
            </a:r>
            <a:r>
              <a:rPr lang="en-GB" b="1" dirty="0"/>
              <a:t>: </a:t>
            </a:r>
            <a:r>
              <a:rPr lang="en-GB" b="1" err="1"/>
              <a:t>Enginn</a:t>
            </a:r>
            <a:endParaRPr lang="en-GB" b="1">
              <a:ea typeface="Calibri"/>
              <a:cs typeface="Calibri"/>
            </a:endParaRPr>
          </a:p>
          <a:p>
            <a:r>
              <a:rPr lang="is-IS" b="1" dirty="0"/>
              <a:t>Námsmat: </a:t>
            </a:r>
            <a:r>
              <a:rPr lang="is-IS" b="1"/>
              <a:t>Símat</a:t>
            </a:r>
            <a:endParaRPr lang="is-IS" b="1">
              <a:ea typeface="Calibri"/>
              <a:cs typeface="Calibri"/>
            </a:endParaRPr>
          </a:p>
          <a:p>
            <a:r>
              <a:rPr lang="is-IS" b="1" dirty="0"/>
              <a:t>Kennslubækur: </a:t>
            </a:r>
            <a:r>
              <a:rPr lang="is-IS" b="1"/>
              <a:t>Uppeldi - Kennslubók fyrir framhaldsskóla </a:t>
            </a:r>
            <a:endParaRPr lang="is-IS" b="1">
              <a:ea typeface="Calibri"/>
              <a:cs typeface="Calibri"/>
            </a:endParaRPr>
          </a:p>
          <a:p>
            <a:r>
              <a:rPr lang="en-GB" b="1" dirty="0" err="1"/>
              <a:t>Af</a:t>
            </a:r>
            <a:r>
              <a:rPr lang="en-GB" b="1" dirty="0"/>
              <a:t> </a:t>
            </a:r>
            <a:r>
              <a:rPr lang="en-GB" b="1" dirty="0" err="1"/>
              <a:t>hverju</a:t>
            </a:r>
            <a:r>
              <a:rPr lang="en-GB" b="1" dirty="0"/>
              <a:t> </a:t>
            </a:r>
            <a:r>
              <a:rPr lang="en-GB" b="1" dirty="0" err="1"/>
              <a:t>þessi</a:t>
            </a:r>
            <a:r>
              <a:rPr lang="en-GB" b="1" dirty="0"/>
              <a:t> </a:t>
            </a:r>
            <a:r>
              <a:rPr lang="en-GB" b="1" dirty="0" err="1"/>
              <a:t>áfangi</a:t>
            </a:r>
            <a:r>
              <a:rPr lang="en-GB" b="1" dirty="0"/>
              <a:t>?</a:t>
            </a:r>
            <a:r>
              <a:rPr lang="en-GB" b="1"/>
              <a:t> </a:t>
            </a:r>
            <a:endParaRPr lang="is-IS" b="1"/>
          </a:p>
          <a:p>
            <a:r>
              <a:rPr lang="is-IS">
                <a:ea typeface="Calibri"/>
                <a:cs typeface="Calibri"/>
              </a:rPr>
              <a:t>Hefur þú áhuga á að vinna með börnum og/eða unglingum?</a:t>
            </a:r>
          </a:p>
          <a:p>
            <a:r>
              <a:rPr lang="is-IS">
                <a:ea typeface="Calibri"/>
                <a:cs typeface="Calibri"/>
              </a:rPr>
              <a:t>Læra um samskipti í vinahópum, íþróttafélögum og fjölskyldum?</a:t>
            </a:r>
          </a:p>
          <a:p>
            <a:r>
              <a:rPr lang="is-IS">
                <a:ea typeface="Calibri"/>
                <a:cs typeface="Calibri"/>
              </a:rPr>
              <a:t>Hvernig birtast kynhlutverk í fjölskyldum, fjölmiðlum, auglýsingum og barnaefni?</a:t>
            </a:r>
          </a:p>
          <a:p>
            <a:r>
              <a:rPr lang="is-IS">
                <a:ea typeface="Calibri"/>
                <a:cs typeface="Calibri"/>
              </a:rPr>
              <a:t>Fyrirmyndir hvernig eiga þær að vera? Þjálfarar, foreldrar, vinir, systkini</a:t>
            </a:r>
          </a:p>
          <a:p>
            <a:r>
              <a:rPr lang="is-IS">
                <a:ea typeface="Calibri"/>
                <a:cs typeface="Calibri"/>
              </a:rPr>
              <a:t>Hvernig á að velja leikskóla, íþróttir, tómstundir, næringu fyrir börn og unglinga?</a:t>
            </a:r>
          </a:p>
          <a:p>
            <a:r>
              <a:rPr lang="is-IS">
                <a:ea typeface="Calibri"/>
                <a:cs typeface="Calibri"/>
              </a:rPr>
              <a:t>Reglur, útivist, símanotkun...........</a:t>
            </a:r>
          </a:p>
        </p:txBody>
      </p:sp>
      <p:pic>
        <p:nvPicPr>
          <p:cNvPr id="6" name="Picture 5" descr="A group of colored pencils&#10;&#10;Description automatically generated">
            <a:extLst>
              <a:ext uri="{FF2B5EF4-FFF2-40B4-BE49-F238E27FC236}">
                <a16:creationId xmlns:a16="http://schemas.microsoft.com/office/drawing/2014/main" id="{27BB3DD7-D9EE-2DD2-96B4-45738EA3E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381" y="869795"/>
            <a:ext cx="3048971" cy="5406482"/>
          </a:xfrm>
          <a:prstGeom prst="rect">
            <a:avLst/>
          </a:prstGeom>
        </p:spPr>
      </p:pic>
      <p:pic>
        <p:nvPicPr>
          <p:cNvPr id="8" name="Picture 7" descr="A baby with hands on abacus&#10;&#10;Description automatically generated">
            <a:extLst>
              <a:ext uri="{FF2B5EF4-FFF2-40B4-BE49-F238E27FC236}">
                <a16:creationId xmlns:a16="http://schemas.microsoft.com/office/drawing/2014/main" id="{F3D0F51A-DA26-C9B2-1598-198BF4574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229" y="3598048"/>
            <a:ext cx="3765394" cy="317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86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042BD683-D06F-35CF-063B-EB08894EE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UPPE3MU05</a:t>
            </a:r>
            <a:endParaRPr lang="is-IS" dirty="0"/>
          </a:p>
        </p:txBody>
      </p:sp>
      <p:pic>
        <p:nvPicPr>
          <p:cNvPr id="3" name="Content Placeholder 2" descr="A chart of different colored squares with icons&#10;&#10;Description automatically generated">
            <a:extLst>
              <a:ext uri="{FF2B5EF4-FFF2-40B4-BE49-F238E27FC236}">
                <a16:creationId xmlns:a16="http://schemas.microsoft.com/office/drawing/2014/main" id="{65811637-6EFC-8ABF-B3A3-9B1CB689C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4562" y="200442"/>
            <a:ext cx="2951485" cy="3899263"/>
          </a:xfrm>
        </p:spPr>
      </p:pic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A4B347F2-E493-4574-059E-5E3E43BCA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32417"/>
            <a:ext cx="3932237" cy="45735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 err="1"/>
              <a:t>Undanfari</a:t>
            </a:r>
            <a:r>
              <a:rPr lang="en-GB" b="1" dirty="0"/>
              <a:t>:</a:t>
            </a:r>
            <a:r>
              <a:rPr lang="en-GB" b="1"/>
              <a:t> </a:t>
            </a:r>
            <a:endParaRPr lang="en-GB" b="1" dirty="0"/>
          </a:p>
          <a:p>
            <a:r>
              <a:rPr lang="en-GB" b="1">
                <a:ea typeface="Calibri"/>
                <a:cs typeface="Calibri"/>
              </a:rPr>
              <a:t>UPPE2UK05</a:t>
            </a:r>
            <a:endParaRPr lang="en-GB" b="1" dirty="0"/>
          </a:p>
          <a:p>
            <a:r>
              <a:rPr lang="is-IS" b="1" dirty="0"/>
              <a:t>Námsmat:</a:t>
            </a:r>
            <a:r>
              <a:rPr lang="is-IS" b="1"/>
              <a:t> </a:t>
            </a:r>
            <a:endParaRPr lang="is-IS" b="1">
              <a:ea typeface="Calibri"/>
              <a:cs typeface="Calibri"/>
            </a:endParaRPr>
          </a:p>
          <a:p>
            <a:r>
              <a:rPr lang="is-IS" b="1" err="1">
                <a:ea typeface="Calibri"/>
                <a:cs typeface="Calibri"/>
              </a:rPr>
              <a:t>Fjölþætt</a:t>
            </a:r>
            <a:r>
              <a:rPr lang="is-IS" b="1">
                <a:ea typeface="Calibri"/>
                <a:cs typeface="Calibri"/>
              </a:rPr>
              <a:t> símat (ekkert lokapróf)</a:t>
            </a:r>
          </a:p>
          <a:p>
            <a:r>
              <a:rPr lang="is-IS" b="1"/>
              <a:t>Kennsluefni</a:t>
            </a:r>
            <a:r>
              <a:rPr lang="is-IS" b="1" dirty="0"/>
              <a:t>:</a:t>
            </a:r>
            <a:r>
              <a:rPr lang="is-IS" b="1"/>
              <a:t> </a:t>
            </a:r>
            <a:endParaRPr lang="is-IS" b="1">
              <a:ea typeface="Calibri"/>
              <a:cs typeface="Calibri"/>
            </a:endParaRPr>
          </a:p>
          <a:p>
            <a:r>
              <a:rPr lang="is-IS" b="1">
                <a:ea typeface="Calibri"/>
                <a:cs typeface="Calibri"/>
              </a:rPr>
              <a:t>Greinar og glósur frá kennara</a:t>
            </a:r>
            <a:endParaRPr lang="is-IS" b="1" dirty="0"/>
          </a:p>
          <a:p>
            <a:r>
              <a:rPr lang="en-GB" b="1" dirty="0" err="1"/>
              <a:t>Af</a:t>
            </a:r>
            <a:r>
              <a:rPr lang="en-GB" b="1" dirty="0"/>
              <a:t> </a:t>
            </a:r>
            <a:r>
              <a:rPr lang="en-GB" b="1" dirty="0" err="1"/>
              <a:t>hverju</a:t>
            </a:r>
            <a:r>
              <a:rPr lang="en-GB" b="1" dirty="0"/>
              <a:t> </a:t>
            </a:r>
            <a:r>
              <a:rPr lang="en-GB" b="1" dirty="0" err="1"/>
              <a:t>þessi</a:t>
            </a:r>
            <a:r>
              <a:rPr lang="en-GB" b="1" dirty="0"/>
              <a:t> </a:t>
            </a:r>
            <a:r>
              <a:rPr lang="en-GB" b="1" dirty="0" err="1"/>
              <a:t>áfangi</a:t>
            </a:r>
            <a:r>
              <a:rPr lang="en-GB" b="1" dirty="0"/>
              <a:t>?</a:t>
            </a:r>
            <a:r>
              <a:rPr lang="en-GB" b="1"/>
              <a:t> </a:t>
            </a:r>
            <a:endParaRPr lang="is-IS" b="1"/>
          </a:p>
          <a:p>
            <a:r>
              <a:rPr lang="is-IS">
                <a:ea typeface="Calibri"/>
                <a:cs typeface="Calibri"/>
              </a:rPr>
              <a:t>Frábær undirbúningur fyrir allt nám og starf sem unnið er með börnum og unglingum.</a:t>
            </a:r>
          </a:p>
          <a:p>
            <a:r>
              <a:rPr lang="is-IS">
                <a:ea typeface="Calibri"/>
                <a:cs typeface="Calibri"/>
              </a:rPr>
              <a:t>Eykur víðsýni, skilning og þekkingu.</a:t>
            </a:r>
          </a:p>
          <a:p>
            <a:r>
              <a:rPr lang="is-IS">
                <a:ea typeface="Calibri"/>
                <a:cs typeface="Calibri"/>
              </a:rPr>
              <a:t>Æfing í að setja sig í spor annarra.</a:t>
            </a:r>
          </a:p>
          <a:p>
            <a:r>
              <a:rPr lang="is-IS">
                <a:ea typeface="Calibri"/>
                <a:cs typeface="Calibri"/>
              </a:rPr>
              <a:t>Skerpir á gagnrýnni hugsun og hæfni til að rökstyðja skoðanir sínar.</a:t>
            </a:r>
          </a:p>
          <a:p>
            <a:endParaRPr lang="is-IS">
              <a:ea typeface="Calibri"/>
              <a:cs typeface="Calibri"/>
            </a:endParaRPr>
          </a:p>
          <a:p>
            <a:endParaRPr lang="is-IS">
              <a:ea typeface="Calibri"/>
              <a:cs typeface="Calibri"/>
            </a:endParaRPr>
          </a:p>
          <a:p>
            <a:endParaRPr lang="is-IS">
              <a:ea typeface="Calibri"/>
              <a:cs typeface="Calibri"/>
            </a:endParaRPr>
          </a:p>
        </p:txBody>
      </p:sp>
      <p:pic>
        <p:nvPicPr>
          <p:cNvPr id="6" name="Picture 5" descr="An open book with drawings on it&#10;&#10;Description automatically generated">
            <a:extLst>
              <a:ext uri="{FF2B5EF4-FFF2-40B4-BE49-F238E27FC236}">
                <a16:creationId xmlns:a16="http://schemas.microsoft.com/office/drawing/2014/main" id="{275762AE-761A-22DC-0799-EE0812B1F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875" y="1256034"/>
            <a:ext cx="3655101" cy="2647047"/>
          </a:xfrm>
          <a:prstGeom prst="rect">
            <a:avLst/>
          </a:prstGeom>
        </p:spPr>
      </p:pic>
      <p:pic>
        <p:nvPicPr>
          <p:cNvPr id="7" name="Picture 6" descr="A group of white round tags with question marks and light bulb drawn on them&#10;&#10;Description automatically generated">
            <a:extLst>
              <a:ext uri="{FF2B5EF4-FFF2-40B4-BE49-F238E27FC236}">
                <a16:creationId xmlns:a16="http://schemas.microsoft.com/office/drawing/2014/main" id="{9F1F896C-87E0-5A20-D72B-564284637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00000">
            <a:off x="7643910" y="3955434"/>
            <a:ext cx="3453358" cy="229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6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0BF10D25-B703-B2BA-DEC4-47C3A68B6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ÞROSKASÁLFRÆÐI – SÁLF2SÞ05</a:t>
            </a:r>
            <a:endParaRPr lang="is-IS" dirty="0"/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984876B0-95D0-0144-B3AF-19FA4308E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530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/>
              <a:t>Við</a:t>
            </a:r>
            <a:r>
              <a:rPr lang="en-GB" b="1" dirty="0"/>
              <a:t> </a:t>
            </a:r>
            <a:r>
              <a:rPr lang="en-GB" b="1" dirty="0" err="1"/>
              <a:t>pælum</a:t>
            </a:r>
            <a:r>
              <a:rPr lang="en-GB" b="1" dirty="0"/>
              <a:t> </a:t>
            </a:r>
            <a:r>
              <a:rPr lang="en-GB" b="1" dirty="0" err="1"/>
              <a:t>m.a.</a:t>
            </a:r>
            <a:r>
              <a:rPr lang="en-GB" b="1" dirty="0"/>
              <a:t> í </a:t>
            </a:r>
            <a:r>
              <a:rPr lang="en-GB" b="1" dirty="0" err="1"/>
              <a:t>þessum</a:t>
            </a:r>
            <a:r>
              <a:rPr lang="en-GB" b="1" dirty="0"/>
              <a:t> í </a:t>
            </a:r>
            <a:r>
              <a:rPr lang="en-GB" b="1" dirty="0" err="1"/>
              <a:t>spurningum</a:t>
            </a:r>
            <a:r>
              <a:rPr lang="en-GB" b="1" dirty="0"/>
              <a:t> í </a:t>
            </a:r>
            <a:r>
              <a:rPr lang="en-GB" b="1" dirty="0" err="1"/>
              <a:t>áfanganum</a:t>
            </a:r>
            <a:r>
              <a:rPr lang="en-GB" b="1" dirty="0"/>
              <a:t>:</a:t>
            </a:r>
          </a:p>
          <a:p>
            <a:r>
              <a:rPr lang="en-GB" sz="2400" dirty="0" err="1"/>
              <a:t>Hvað</a:t>
            </a:r>
            <a:r>
              <a:rPr lang="en-GB" sz="2400" dirty="0"/>
              <a:t> er </a:t>
            </a:r>
            <a:r>
              <a:rPr lang="en-GB" sz="2400" dirty="0" err="1"/>
              <a:t>greind</a:t>
            </a:r>
            <a:r>
              <a:rPr lang="en-GB" sz="2400" dirty="0"/>
              <a:t>? </a:t>
            </a:r>
          </a:p>
          <a:p>
            <a:r>
              <a:rPr lang="en-GB" sz="2400" dirty="0" err="1"/>
              <a:t>Af</a:t>
            </a:r>
            <a:r>
              <a:rPr lang="en-GB" sz="2400" dirty="0"/>
              <a:t> </a:t>
            </a:r>
            <a:r>
              <a:rPr lang="en-GB" sz="2400" dirty="0" err="1"/>
              <a:t>hverju</a:t>
            </a:r>
            <a:r>
              <a:rPr lang="en-GB" sz="2400" dirty="0"/>
              <a:t> </a:t>
            </a:r>
            <a:r>
              <a:rPr lang="en-GB" sz="2400" dirty="0" err="1"/>
              <a:t>eru</a:t>
            </a:r>
            <a:r>
              <a:rPr lang="en-GB" sz="2400" dirty="0"/>
              <a:t> </a:t>
            </a:r>
            <a:r>
              <a:rPr lang="en-GB" sz="2400" dirty="0" err="1"/>
              <a:t>börn</a:t>
            </a:r>
            <a:r>
              <a:rPr lang="en-GB" sz="2400" dirty="0"/>
              <a:t> </a:t>
            </a:r>
            <a:r>
              <a:rPr lang="en-GB" sz="2400" dirty="0" err="1"/>
              <a:t>svona</a:t>
            </a:r>
            <a:r>
              <a:rPr lang="en-GB" sz="2400" dirty="0"/>
              <a:t> </a:t>
            </a:r>
            <a:r>
              <a:rPr lang="en-GB" sz="2400" dirty="0" err="1"/>
              <a:t>sjálflæg</a:t>
            </a:r>
            <a:r>
              <a:rPr lang="en-GB" sz="2400" dirty="0"/>
              <a:t>? </a:t>
            </a:r>
          </a:p>
          <a:p>
            <a:r>
              <a:rPr lang="en-GB" sz="2400" dirty="0" err="1"/>
              <a:t>Hvernig</a:t>
            </a:r>
            <a:r>
              <a:rPr lang="en-GB" sz="2400" dirty="0"/>
              <a:t> </a:t>
            </a:r>
            <a:r>
              <a:rPr lang="en-GB" sz="2400" dirty="0" err="1"/>
              <a:t>þroskast</a:t>
            </a:r>
            <a:r>
              <a:rPr lang="en-GB" sz="2400" dirty="0"/>
              <a:t> </a:t>
            </a:r>
            <a:r>
              <a:rPr lang="en-GB" sz="2400" dirty="0" err="1"/>
              <a:t>sjónskynjun</a:t>
            </a:r>
            <a:r>
              <a:rPr lang="en-GB" sz="2400" dirty="0"/>
              <a:t>? </a:t>
            </a:r>
          </a:p>
          <a:p>
            <a:r>
              <a:rPr lang="en-GB" sz="2400" dirty="0" err="1"/>
              <a:t>Af</a:t>
            </a:r>
            <a:r>
              <a:rPr lang="en-GB" sz="2400" dirty="0"/>
              <a:t> </a:t>
            </a:r>
            <a:r>
              <a:rPr lang="en-GB" sz="2400" dirty="0" err="1"/>
              <a:t>hverju</a:t>
            </a:r>
            <a:r>
              <a:rPr lang="en-GB" sz="2400" dirty="0"/>
              <a:t> </a:t>
            </a:r>
            <a:r>
              <a:rPr lang="en-GB" sz="2400" dirty="0" err="1"/>
              <a:t>skipta</a:t>
            </a:r>
            <a:r>
              <a:rPr lang="en-GB" sz="2400" dirty="0"/>
              <a:t> </a:t>
            </a:r>
            <a:r>
              <a:rPr lang="en-GB" sz="2400" dirty="0" err="1"/>
              <a:t>tengsl</a:t>
            </a:r>
            <a:r>
              <a:rPr lang="en-GB" sz="2400" dirty="0"/>
              <a:t> </a:t>
            </a:r>
            <a:r>
              <a:rPr lang="en-GB" sz="2400" dirty="0" err="1"/>
              <a:t>við</a:t>
            </a:r>
            <a:r>
              <a:rPr lang="en-GB" sz="2400" dirty="0"/>
              <a:t> </a:t>
            </a:r>
            <a:r>
              <a:rPr lang="en-GB" sz="2400" dirty="0" err="1"/>
              <a:t>annað</a:t>
            </a:r>
            <a:r>
              <a:rPr lang="en-GB" sz="2400" dirty="0"/>
              <a:t> </a:t>
            </a:r>
            <a:r>
              <a:rPr lang="en-GB" sz="2400" dirty="0" err="1"/>
              <a:t>fólks</a:t>
            </a:r>
            <a:r>
              <a:rPr lang="en-GB" sz="2400" dirty="0"/>
              <a:t> </a:t>
            </a:r>
            <a:r>
              <a:rPr lang="en-GB" sz="2400" dirty="0" err="1"/>
              <a:t>svona</a:t>
            </a:r>
            <a:r>
              <a:rPr lang="en-GB" sz="2400" dirty="0"/>
              <a:t> </a:t>
            </a:r>
            <a:r>
              <a:rPr lang="en-GB" sz="2400" dirty="0" err="1"/>
              <a:t>miklu</a:t>
            </a:r>
            <a:r>
              <a:rPr lang="en-GB" sz="2400" dirty="0"/>
              <a:t> </a:t>
            </a:r>
            <a:r>
              <a:rPr lang="en-GB" sz="2400" dirty="0" err="1"/>
              <a:t>máli</a:t>
            </a:r>
            <a:r>
              <a:rPr lang="en-GB" sz="2400" dirty="0"/>
              <a:t>? </a:t>
            </a:r>
          </a:p>
          <a:p>
            <a:r>
              <a:rPr lang="en-GB" sz="2400" dirty="0" err="1"/>
              <a:t>Hvernig</a:t>
            </a:r>
            <a:r>
              <a:rPr lang="en-GB" sz="2400" dirty="0"/>
              <a:t> </a:t>
            </a:r>
            <a:r>
              <a:rPr lang="en-GB" sz="2400" dirty="0" err="1"/>
              <a:t>þroskast</a:t>
            </a:r>
            <a:r>
              <a:rPr lang="en-GB" sz="2400" dirty="0"/>
              <a:t> </a:t>
            </a:r>
            <a:r>
              <a:rPr lang="en-GB" sz="2400" dirty="0" err="1"/>
              <a:t>sjálfsstjórnun</a:t>
            </a:r>
            <a:r>
              <a:rPr lang="en-GB" sz="2400" dirty="0"/>
              <a:t>? </a:t>
            </a:r>
          </a:p>
          <a:p>
            <a:r>
              <a:rPr lang="en-GB" sz="2400" dirty="0" err="1"/>
              <a:t>Hvernig</a:t>
            </a:r>
            <a:r>
              <a:rPr lang="en-GB" sz="2400" dirty="0"/>
              <a:t> </a:t>
            </a:r>
            <a:r>
              <a:rPr lang="en-GB" sz="2400" dirty="0" err="1"/>
              <a:t>förum</a:t>
            </a:r>
            <a:r>
              <a:rPr lang="en-GB" sz="2400" dirty="0"/>
              <a:t> </a:t>
            </a:r>
            <a:r>
              <a:rPr lang="en-GB" sz="2400" dirty="0" err="1"/>
              <a:t>við</a:t>
            </a:r>
            <a:r>
              <a:rPr lang="en-GB" sz="2400" dirty="0"/>
              <a:t> </a:t>
            </a:r>
            <a:r>
              <a:rPr lang="en-GB" sz="2400" dirty="0" err="1"/>
              <a:t>að</a:t>
            </a:r>
            <a:r>
              <a:rPr lang="en-GB" sz="2400" dirty="0"/>
              <a:t> </a:t>
            </a:r>
            <a:r>
              <a:rPr lang="en-GB" sz="2400" dirty="0" err="1"/>
              <a:t>því</a:t>
            </a:r>
            <a:r>
              <a:rPr lang="en-GB" sz="2400" dirty="0"/>
              <a:t> </a:t>
            </a:r>
            <a:r>
              <a:rPr lang="en-GB" sz="2400" dirty="0" err="1"/>
              <a:t>að</a:t>
            </a:r>
            <a:r>
              <a:rPr lang="en-GB" sz="2400" dirty="0"/>
              <a:t> </a:t>
            </a:r>
            <a:r>
              <a:rPr lang="en-GB" sz="2400" dirty="0" err="1"/>
              <a:t>læra</a:t>
            </a:r>
            <a:r>
              <a:rPr lang="en-GB" sz="2400" dirty="0"/>
              <a:t> </a:t>
            </a:r>
            <a:r>
              <a:rPr lang="en-GB" sz="2400" dirty="0" err="1"/>
              <a:t>að</a:t>
            </a:r>
            <a:r>
              <a:rPr lang="en-GB" sz="2400" dirty="0"/>
              <a:t> tala?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is-IS" sz="2400" dirty="0"/>
          </a:p>
        </p:txBody>
      </p:sp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050F2A51-3297-DE34-69BA-33B2B8B11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err="1"/>
              <a:t>Undanfari</a:t>
            </a:r>
            <a:r>
              <a:rPr lang="en-GB" b="1" dirty="0"/>
              <a:t>: </a:t>
            </a:r>
          </a:p>
          <a:p>
            <a:r>
              <a:rPr lang="en-GB" dirty="0" err="1"/>
              <a:t>Enginn</a:t>
            </a:r>
            <a:r>
              <a:rPr lang="en-GB" dirty="0"/>
              <a:t> </a:t>
            </a:r>
            <a:r>
              <a:rPr lang="en-GB" dirty="0" err="1"/>
              <a:t>undanfari</a:t>
            </a:r>
            <a:r>
              <a:rPr lang="en-GB" dirty="0"/>
              <a:t> </a:t>
            </a:r>
          </a:p>
          <a:p>
            <a:r>
              <a:rPr lang="is-IS" b="1" dirty="0"/>
              <a:t>Námsmat: </a:t>
            </a:r>
          </a:p>
          <a:p>
            <a:r>
              <a:rPr lang="is-IS" dirty="0"/>
              <a:t>Símat – verkefni og lotupróf</a:t>
            </a:r>
          </a:p>
          <a:p>
            <a:r>
              <a:rPr lang="is-IS" b="1" dirty="0"/>
              <a:t>Kennslubækur: </a:t>
            </a:r>
          </a:p>
          <a:p>
            <a:r>
              <a:rPr lang="is-IS" dirty="0" err="1"/>
              <a:t>Þroskasálfræði</a:t>
            </a:r>
            <a:r>
              <a:rPr lang="is-IS" dirty="0"/>
              <a:t> eftir Aldísi Önnu Guðmundsdóttur</a:t>
            </a:r>
          </a:p>
          <a:p>
            <a:r>
              <a:rPr lang="en-GB" b="1" dirty="0" err="1"/>
              <a:t>Af</a:t>
            </a:r>
            <a:r>
              <a:rPr lang="en-GB" b="1" dirty="0"/>
              <a:t> </a:t>
            </a:r>
            <a:r>
              <a:rPr lang="en-GB" b="1" dirty="0" err="1"/>
              <a:t>hverju</a:t>
            </a:r>
            <a:r>
              <a:rPr lang="en-GB" b="1" dirty="0"/>
              <a:t> </a:t>
            </a:r>
            <a:r>
              <a:rPr lang="en-GB" b="1" dirty="0" err="1"/>
              <a:t>þessi</a:t>
            </a:r>
            <a:r>
              <a:rPr lang="en-GB" b="1" dirty="0"/>
              <a:t> </a:t>
            </a:r>
            <a:r>
              <a:rPr lang="en-GB" b="1" dirty="0" err="1"/>
              <a:t>áfangi</a:t>
            </a:r>
            <a:r>
              <a:rPr lang="en-GB" b="1" dirty="0"/>
              <a:t>? </a:t>
            </a:r>
            <a:endParaRPr lang="is-IS" b="1" dirty="0"/>
          </a:p>
          <a:p>
            <a:r>
              <a:rPr lang="is-IS" dirty="0"/>
              <a:t>Þessi áfangi er í kjarna á Íþrótta- og lýðheilsubraut sem og á sjúkraliðabraut. Áfanginn er gagnlegur öllum sem hafa áhuga á að vinna með börnum eða hafa áhuga á þroskaferli mannsins. </a:t>
            </a:r>
          </a:p>
        </p:txBody>
      </p:sp>
      <p:pic>
        <p:nvPicPr>
          <p:cNvPr id="15" name="Mynd 14" descr="Hand holding finger">
            <a:extLst>
              <a:ext uri="{FF2B5EF4-FFF2-40B4-BE49-F238E27FC236}">
                <a16:creationId xmlns:a16="http://schemas.microsoft.com/office/drawing/2014/main" id="{0B1F5B40-FC25-19E8-90BF-0EE88263A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446" y="5176829"/>
            <a:ext cx="1783370" cy="118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81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1173</Words>
  <Application>Microsoft Office PowerPoint</Application>
  <PresentationFormat>Widescreen</PresentationFormat>
  <Paragraphs>159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Office-þema</vt:lpstr>
      <vt:lpstr>Áfangaval haust 2024</vt:lpstr>
      <vt:lpstr>Menningarlæsi – MELÆ1ML05</vt:lpstr>
      <vt:lpstr>Félagsfræði 2 – FÉLA2FA05</vt:lpstr>
      <vt:lpstr>SAGA2NM05</vt:lpstr>
      <vt:lpstr>SAGA2MT05</vt:lpstr>
      <vt:lpstr>SAGA3UT05</vt:lpstr>
      <vt:lpstr>UPPE2UK05</vt:lpstr>
      <vt:lpstr>UPPE3MU05</vt:lpstr>
      <vt:lpstr>ÞROSKASÁLFRÆÐI – SÁLF2SÞ05</vt:lpstr>
      <vt:lpstr>SÁLF2SF05 – Inngangur að sálfræði</vt:lpstr>
      <vt:lpstr>Afbrigðasálfræði – SÁLF3GG05</vt:lpstr>
      <vt:lpstr>STJÓRNMÁLAFRÆÐI – FÉLA3SE05</vt:lpstr>
      <vt:lpstr>FÉLAGSFRÆÐI ÞRÓUNARLANDA – FÉLA3SÞ05</vt:lpstr>
      <vt:lpstr>HEIMSPEKI - HEIM2HK05</vt:lpstr>
      <vt:lpstr>Kynheilbrigðisáfangi KYN2KH05</vt:lpstr>
      <vt:lpstr>KYNJAFRÆÐI – KYNJ2KJ05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Áfangaval vor 2023</dc:title>
  <dc:creator>Kristjana Pálsdóttir Margrétardóttir</dc:creator>
  <cp:lastModifiedBy>Kristjana Pálsdóttir Margrétardóttir</cp:lastModifiedBy>
  <cp:revision>8</cp:revision>
  <dcterms:created xsi:type="dcterms:W3CDTF">2023-10-06T10:44:13Z</dcterms:created>
  <dcterms:modified xsi:type="dcterms:W3CDTF">2024-03-12T13:09:13Z</dcterms:modified>
</cp:coreProperties>
</file>